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1112" r:id="rId2"/>
    <p:sldId id="1100" r:id="rId3"/>
    <p:sldId id="1106" r:id="rId4"/>
    <p:sldId id="1110" r:id="rId5"/>
    <p:sldId id="1148" r:id="rId6"/>
    <p:sldId id="1149" r:id="rId7"/>
    <p:sldId id="1099" r:id="rId8"/>
    <p:sldId id="1150" r:id="rId9"/>
    <p:sldId id="1151" r:id="rId10"/>
    <p:sldId id="1145" r:id="rId11"/>
    <p:sldId id="1139" r:id="rId12"/>
    <p:sldId id="1146" r:id="rId13"/>
    <p:sldId id="1132" r:id="rId14"/>
    <p:sldId id="1147" r:id="rId15"/>
    <p:sldId id="110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84" clrIdx="0">
    <p:extLst>
      <p:ext uri="{19B8F6BF-5375-455C-9EA6-DF929625EA0E}">
        <p15:presenceInfo xmlns:p15="http://schemas.microsoft.com/office/powerpoint/2012/main" userId="983334ebc765570c" providerId="Windows Live"/>
      </p:ext>
    </p:extLst>
  </p:cmAuthor>
  <p:cmAuthor id="2" name="Terri Cole" initials="TC" lastIdx="2" clrIdx="1">
    <p:extLst>
      <p:ext uri="{19B8F6BF-5375-455C-9EA6-DF929625EA0E}">
        <p15:presenceInfo xmlns:p15="http://schemas.microsoft.com/office/powerpoint/2012/main" userId="S-1-5-21-382674835-1827448492-2644236184-2638" providerId="AD"/>
      </p:ext>
    </p:extLst>
  </p:cmAuthor>
  <p:cmAuthor id="3" name="Carney Emer HQ-DCD CLONMEL" initials="CEHC" lastIdx="5" clrIdx="2">
    <p:extLst>
      <p:ext uri="{19B8F6BF-5375-455C-9EA6-DF929625EA0E}">
        <p15:presenceInfo xmlns:p15="http://schemas.microsoft.com/office/powerpoint/2012/main" userId="Carney Emer HQ-DCD CLONMEL" providerId="None"/>
      </p:ext>
    </p:extLst>
  </p:cmAuthor>
  <p:cmAuthor id="4" name="Ella Mulcahy" initials="EM" lastIdx="2" clrIdx="3">
    <p:extLst>
      <p:ext uri="{19B8F6BF-5375-455C-9EA6-DF929625EA0E}">
        <p15:presenceInfo xmlns:p15="http://schemas.microsoft.com/office/powerpoint/2012/main" userId="879b66b50f5dfbd9" providerId="Windows Live"/>
      </p:ext>
    </p:extLst>
  </p:cmAuthor>
  <p:cmAuthor id="5" name="Ella Mulcahy" initials="EM [2]" lastIdx="2" clrIdx="4">
    <p:extLst>
      <p:ext uri="{19B8F6BF-5375-455C-9EA6-DF929625EA0E}">
        <p15:presenceInfo xmlns:p15="http://schemas.microsoft.com/office/powerpoint/2012/main" userId="S-1-5-21-382674835-1827448492-2644236184-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67F"/>
    <a:srgbClr val="0E73A6"/>
    <a:srgbClr val="A3AA30"/>
    <a:srgbClr val="FFFFFF"/>
    <a:srgbClr val="ED1C24"/>
    <a:srgbClr val="B70289"/>
    <a:srgbClr val="94D9E8"/>
    <a:srgbClr val="E6E6E6"/>
    <a:srgbClr val="21396B"/>
    <a:srgbClr val="BB0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49121" autoAdjust="0"/>
  </p:normalViewPr>
  <p:slideViewPr>
    <p:cSldViewPr snapToGrid="0">
      <p:cViewPr varScale="1">
        <p:scale>
          <a:sx n="43" d="100"/>
          <a:sy n="43" d="100"/>
        </p:scale>
        <p:origin x="2035" y="53"/>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19/04/2021</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ourworldirishaidawards.ie/lesson-plans-2020-202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ourworld@realnation.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ourworldirishaidaward.i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urworldirishaidawards.ie/lesson-plans-2020-202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urworldirishaidawards.ie/pupils-magazin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Dear teacher,</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Welcome to the fourth and final lesson available for the 2021 Our World Irish Aid Awards.*</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Irish Aid is the official overseas development cooperation programme of the Irish Government.  The Government’s overseas development programme focuses on the realization of the United Nations Sustainable Development Goals with a specific emphasis on gender equality, reducing humanitarian need, supporting climate action, and strengthening governance in over 130 countries.  The Our World Irish Aid Awards were established in 2005 to encourage primary aged pupils to learn about how Ireland, through the Irish Aid programme, is working on these issues in partnership with international organizations (like the United Nations and the European Union), with governments, non-governmental organizations (NGOs), and with communities of people.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We are delighted that you have decided to take part in the Awards this year.  You may already have done some, or all, of the 2021 Our World Irish Aid Awards pupils’ magazine and lessons 1-3, and we hope that your class found the activities and stories engaging and fun. </a:t>
            </a: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All our lessons are designed for approximately 45 minutes of class contact time.  They are curriculum linked (see Slide 2) and classroom-ready, with minimal preparation required on your behalf (see Slide 3).  However, we recognise that as their teacher, you know your own pupils very well.  For this reason, the slides are fully editable so that, if necessary, you can tweak the lesson content to best suit the context and needs of the children in your class. You may also find it helpful to download our </a:t>
            </a:r>
            <a:r>
              <a:rPr lang="en-GB" sz="1800" i="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Good Practice Guidelines for</a:t>
            </a:r>
            <a:r>
              <a:rPr lang="en-GB" sz="1800" i="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teaching about poverty and development</a:t>
            </a:r>
            <a:r>
              <a:rPr lang="en-GB" sz="1800" i="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(https://www.ourworldirishaidawards.ie/lesson-plans-2020-2021/).</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This final lesson invites you to take your involvement one step further and submit content for publication in our brand new,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Global Goal Getters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online magazine by kids, for kids.  We are publishing three issues of the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Global Goal Getters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online magazine, between </a:t>
            </a:r>
            <a:r>
              <a:rPr lang="en-IE" sz="2800" b="0" i="1" dirty="0">
                <a:solidFill>
                  <a:srgbClr val="263238"/>
                </a:solidFill>
                <a:effectLst/>
                <a:latin typeface="Roboto"/>
              </a:rPr>
              <a:t>February - May 2021</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All that remains is for you to read through the teacher notes (available at the bottom of each slide when in ‘normal’ mode) and familiarise yourself with the animations (using presenter mode) in advance of class.  Depending on your version of PowerPoint you may be able to view the slide notes while in presentation mode, but don’t worry, if not, you can access and print a pdf of the </a:t>
            </a:r>
            <a:r>
              <a:rPr lang="en-GB" sz="1800" i="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slide notes</a:t>
            </a:r>
            <a:r>
              <a:rPr lang="en-GB" sz="18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as a support for you during class (https://www.ourworldirishaidawards.ie/lesson-plans-2020-2021/).  Please note that when slide notes text is in italics, it is meant for you and is not intended to be shared with pupils.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*If you have colleagues teaching 3</a:t>
            </a:r>
            <a:r>
              <a:rPr lang="en-GB" sz="1800" i="1"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-4</a:t>
            </a:r>
            <a:r>
              <a:rPr lang="en-GB" sz="1800" i="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or 5</a:t>
            </a:r>
            <a:r>
              <a:rPr lang="en-GB" sz="1800" i="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i="1" dirty="0">
                <a:effectLst/>
                <a:latin typeface="Calibri" panose="020F0502020204030204" pitchFamily="34" charset="0"/>
                <a:ea typeface="Calibri" panose="020F0502020204030204" pitchFamily="34" charset="0"/>
                <a:cs typeface="Times New Roman" panose="02020603050405020304" pitchFamily="18" charset="0"/>
              </a:rPr>
              <a:t>-6</a:t>
            </a:r>
            <a:r>
              <a:rPr lang="en-GB" sz="1800" i="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class, you might like to let them know that curriculum-linked lessons for their stage are available on www.ourworldirishaidawards.ie</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Every year we are blown away by the creativity and innovation of teachers and pupils around the country who take part in the Awards.  We can’t wait to see where you go with this year’s theme of ‘Partnership for the Goals’.  Remember to share your Our World Irish Aid Awards 2021 journey with us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@Irish_Aid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@ourworldawards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on social media using the hashtag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#ourworldawards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All the very best to you and your wonderful pupils.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1</a:t>
            </a:fld>
            <a:endParaRPr lang="en-IE"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4 of 7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(Generating ideas</a:t>
            </a:r>
            <a:r>
              <a:rPr lang="en-IE" b="1" dirty="0"/>
              <a:t>) </a:t>
            </a:r>
            <a:r>
              <a:rPr lang="en-IE" b="1" i="1" dirty="0"/>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1" dirty="0">
              <a:latin typeface="Avenir Next Demi Bold" panose="020B0703020202020204"/>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Explain that seeing examples of work submitted by primary pupils for the first issue of the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Global Goal Getters</a:t>
            </a:r>
            <a:r>
              <a:rPr lang="en-IE" sz="1800" dirty="0">
                <a:effectLst/>
                <a:latin typeface="Calibri" panose="020F0502020204030204" pitchFamily="34" charset="0"/>
                <a:ea typeface="Calibri" panose="020F0502020204030204" pitchFamily="34" charset="0"/>
                <a:cs typeface="Times New Roman" panose="02020603050405020304" pitchFamily="18" charset="0"/>
              </a:rPr>
              <a:t> online magazine might help the class decide what topic they what they are going to focus on and what format they are going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0"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dirty="0">
                <a:latin typeface="Avenir Next Demi Bold" panose="020B0703020202020204"/>
              </a:rPr>
              <a:t>Explain that the two examples on the slide are from two different schools.  In the first example on the right, a 3</a:t>
            </a:r>
            <a:r>
              <a:rPr lang="en-IE" sz="1200" b="0" i="0" baseline="30000" dirty="0">
                <a:latin typeface="Avenir Next Demi Bold" panose="020B0703020202020204"/>
              </a:rPr>
              <a:t>rd</a:t>
            </a:r>
            <a:r>
              <a:rPr lang="en-IE" sz="1200" b="0" i="0" dirty="0">
                <a:latin typeface="Avenir Next Demi Bold" panose="020B0703020202020204"/>
              </a:rPr>
              <a:t>-4</a:t>
            </a:r>
            <a:r>
              <a:rPr lang="en-IE" sz="1200" b="0" i="0" baseline="30000" dirty="0">
                <a:latin typeface="Avenir Next Demi Bold" panose="020B0703020202020204"/>
              </a:rPr>
              <a:t>th</a:t>
            </a:r>
            <a:r>
              <a:rPr lang="en-IE" sz="1200" b="0" i="0" dirty="0">
                <a:latin typeface="Avenir Next Demi Bold" panose="020B0703020202020204"/>
              </a:rPr>
              <a:t> class in Roscommon created a calendar with a different Global Goal for each month.  The second example is a page from a booklet that was submitted with examples of the different things that children did in pairs in response to the activities in the Our World Irish Aid Awards pupils magazine (available: https://www.ourworldirishaidawards.ie/pupils-magazine/) .</a:t>
            </a:r>
          </a:p>
        </p:txBody>
      </p:sp>
    </p:spTree>
    <p:extLst>
      <p:ext uri="{BB962C8B-B14F-4D97-AF65-F5344CB8AC3E}">
        <p14:creationId xmlns:p14="http://schemas.microsoft.com/office/powerpoint/2010/main" val="1975615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5 of 7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(Generating ideas</a:t>
            </a:r>
            <a:r>
              <a:rPr lang="en-IE" b="1" dirty="0"/>
              <a:t>) </a:t>
            </a:r>
            <a:r>
              <a:rPr lang="en-IE" b="1" i="1" dirty="0"/>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dirty="0">
                <a:latin typeface="Avenir Next Demi Bold" panose="020B0703020202020204"/>
              </a:rPr>
              <a:t>Read the comment from the teacher who submitted this photograph of her pupils’ work, inspired by the Our World Irish Aid Awards pupils’ magazine (available: https://www.ourworldirishaidawards.ie/pupils-magazine/) and the stained-glass window activity in Lesson One (available: https://www.ourworldirishaidawards.ie/lesson-plans-2020-2021/).  </a:t>
            </a:r>
          </a:p>
        </p:txBody>
      </p:sp>
    </p:spTree>
    <p:extLst>
      <p:ext uri="{BB962C8B-B14F-4D97-AF65-F5344CB8AC3E}">
        <p14:creationId xmlns:p14="http://schemas.microsoft.com/office/powerpoint/2010/main" val="172692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6 of 7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(Generating ideas</a:t>
            </a:r>
            <a:r>
              <a:rPr lang="en-IE" b="1" dirty="0"/>
              <a:t>) </a:t>
            </a:r>
            <a:r>
              <a:rPr lang="en-IE" b="1" i="1" dirty="0"/>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dirty="0">
                <a:latin typeface="Avenir Next Demi Bold" panose="020B0703020202020204"/>
              </a:rPr>
              <a:t>Explain that the example on the right comes from pupils who did drawings of the icons for 8 of the Global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0"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dirty="0">
                <a:latin typeface="Avenir Next Demi Bold" panose="020B0703020202020204"/>
              </a:rPr>
              <a:t>In the second example, on the left, pupils were inspired by the 2021 Awards theme “Partnership for the Goals’, and rewrote the lyrics ‘A Million Dreams,’ from the movie, ‘The Greatest Showman’.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0"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dirty="0">
                <a:latin typeface="Avenir Next Demi Bold" panose="020B0703020202020204"/>
              </a:rPr>
              <a:t>For more examples of </a:t>
            </a:r>
            <a:r>
              <a:rPr lang="en-IE" sz="1200" b="1" i="1" dirty="0">
                <a:latin typeface="Avenir Next Demi Bold" panose="020B0703020202020204"/>
              </a:rPr>
              <a:t>Global Goal Getters</a:t>
            </a:r>
            <a:r>
              <a:rPr lang="en-IE" sz="1200" b="1" i="0" dirty="0">
                <a:latin typeface="Avenir Next Demi Bold" panose="020B0703020202020204"/>
              </a:rPr>
              <a:t> </a:t>
            </a:r>
            <a:r>
              <a:rPr lang="en-IE" sz="1200" b="0" i="0" dirty="0">
                <a:latin typeface="Avenir Next Demi Bold" panose="020B0703020202020204"/>
              </a:rPr>
              <a:t>online magazine entries from primary pupils see: https://www.ourworldirishaidawards.ie/global-goal-getters/ </a:t>
            </a:r>
          </a:p>
        </p:txBody>
      </p:sp>
    </p:spTree>
    <p:extLst>
      <p:ext uri="{BB962C8B-B14F-4D97-AF65-F5344CB8AC3E}">
        <p14:creationId xmlns:p14="http://schemas.microsoft.com/office/powerpoint/2010/main" val="346822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7 of 7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(Generating ideas</a:t>
            </a:r>
            <a:r>
              <a:rPr lang="en-IE" b="1" dirty="0"/>
              <a:t>) </a:t>
            </a:r>
            <a:r>
              <a:rPr lang="en-IE" b="1" i="1" dirty="0"/>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t>Invite pupils to call out their ideas for what their entries might be about (topic focus), adding their responses underneath the 3 prompts in the table on the left.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0" i="1" dirty="0"/>
              <a:t>[</a:t>
            </a:r>
            <a:r>
              <a:rPr lang="en-IE" b="1" i="1" dirty="0"/>
              <a:t>NB</a:t>
            </a:r>
            <a:r>
              <a:rPr lang="en-IE" b="0" i="1" dirty="0"/>
              <a:t>: to insert text into the table you must be in ‘normal’ rather than ‘presenter’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t>Invite pupils to call out their ideas for possible formats of their entries, recording their responses in the table on the right of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0" i="1" dirty="0"/>
              <a:t>Depending on your class, you might find it useful to give some of these formats as prompts: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Crossword puzzles or word searches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Quiz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Photographs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Interviews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Paintings or drawings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Short stories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Play or other type of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Song or rap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Poem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Recipe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Infographics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Survey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Posters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1" dirty="0"/>
              <a:t>Advertisements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0" i="1" dirty="0"/>
              <a:t>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p:txBody>
      </p:sp>
      <p:sp>
        <p:nvSpPr>
          <p:cNvPr id="4" name="Slide Number Placeholder 3"/>
          <p:cNvSpPr>
            <a:spLocks noGrp="1"/>
          </p:cNvSpPr>
          <p:nvPr>
            <p:ph type="sldNum" sz="quarter" idx="5"/>
          </p:nvPr>
        </p:nvSpPr>
        <p:spPr/>
        <p:txBody>
          <a:bodyPr/>
          <a:lstStyle/>
          <a:p>
            <a:fld id="{DDD419F4-D791-41E3-8F48-C57B6378CBDD}" type="slidenum">
              <a:rPr lang="en-IE" smtClean="0"/>
              <a:t>13</a:t>
            </a:fld>
            <a:endParaRPr lang="en-IE" dirty="0"/>
          </a:p>
        </p:txBody>
      </p:sp>
    </p:spTree>
    <p:extLst>
      <p:ext uri="{BB962C8B-B14F-4D97-AF65-F5344CB8AC3E}">
        <p14:creationId xmlns:p14="http://schemas.microsoft.com/office/powerpoint/2010/main" val="167294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b="1" dirty="0"/>
              <a:t>Teacher notes: Activity 3/Slide 2 of 2 (Global Goal Getters) </a:t>
            </a:r>
          </a:p>
          <a:p>
            <a:pPr>
              <a:lnSpc>
                <a:spcPct val="107000"/>
              </a:lnSpc>
              <a:spcAft>
                <a:spcPts val="800"/>
              </a:spcAft>
            </a:pPr>
            <a:endParaRPr lang="en-IE" sz="1200" b="0" i="1" dirty="0">
              <a:effectLst/>
              <a:latin typeface="+mn-lt"/>
              <a:ea typeface="+mn-ea"/>
              <a:cs typeface="+mn-cs"/>
            </a:endParaRPr>
          </a:p>
          <a:p>
            <a:pPr>
              <a:lnSpc>
                <a:spcPct val="107000"/>
              </a:lnSpc>
              <a:spcAft>
                <a:spcPts val="800"/>
              </a:spcAft>
            </a:pPr>
            <a:r>
              <a:rPr lang="en-IE" sz="1200" b="0" i="1" dirty="0">
                <a:effectLst/>
                <a:latin typeface="+mn-lt"/>
                <a:ea typeface="+mn-ea"/>
                <a:cs typeface="+mn-cs"/>
              </a:rPr>
              <a:t>At this point, you should use the list of topics/formats on Slide 13 to decide whether you want to</a:t>
            </a:r>
            <a:r>
              <a:rPr lang="en-IE"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give individual pupils the freedom to choose the topic and format of their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 </a:t>
            </a:r>
            <a:r>
              <a:rPr lang="en-IE" sz="1200" i="1" dirty="0">
                <a:effectLst/>
                <a:latin typeface="Calibri" panose="020F0502020204030204" pitchFamily="34" charset="0"/>
                <a:ea typeface="Calibri" panose="020F0502020204030204" pitchFamily="34" charset="0"/>
                <a:cs typeface="Times New Roman" panose="02020603050405020304" pitchFamily="18" charset="0"/>
              </a:rPr>
              <a:t>entry</a:t>
            </a: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organize a vote to decide on the preferred topics/formats and allocate preferred topics/formats to individuals or small groups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decide on one topic and format yourself and make a class submission </a:t>
            </a:r>
          </a:p>
          <a:p>
            <a:pPr marL="0" lvl="0" indent="0">
              <a:lnSpc>
                <a:spcPct val="107000"/>
              </a:lnSpc>
              <a:spcAft>
                <a:spcPts val="800"/>
              </a:spcAft>
              <a:buFont typeface="Arial" panose="020B0604020202020204" pitchFamily="34" charset="0"/>
              <a:buNone/>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If you or your pupils wish to produce a magazine in small groups or as a class submission, we have a fun and interactive magazine template available, here: </a:t>
            </a:r>
            <a:r>
              <a:rPr lang="en-IE" sz="1200" i="0" dirty="0">
                <a:effectLst/>
                <a:latin typeface="Calibri" panose="020F0502020204030204" pitchFamily="34" charset="0"/>
                <a:ea typeface="Calibri" panose="020F0502020204030204" pitchFamily="34" charset="0"/>
                <a:cs typeface="Times New Roman" panose="02020603050405020304" pitchFamily="18" charset="0"/>
              </a:rPr>
              <a:t>https://www.ourworldirishaidawards.ie/deadline-extension/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Remember: submissions for issue 3 of the Global Goal Getters magazines are ongoing from now through April – so you have plenty of time to start!</a:t>
            </a:r>
            <a:r>
              <a:rPr lang="en-IE"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Your class will be in with a chance to be featured in the online magazine, and may also be invited to the National Final in June, where they could win some cool prizes and awards.</a:t>
            </a:r>
            <a:endParaRPr lang="en-IE" sz="1200" b="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Please complete an Entry Form (available for download from our website) and submit your work via email: </a:t>
            </a:r>
            <a:r>
              <a:rPr lang="en-US" sz="12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ourworld@realnation.ie</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or by post to:</a:t>
            </a:r>
            <a:br>
              <a:rPr lang="en-US" sz="1200" i="1" dirty="0">
                <a:effectLst/>
                <a:latin typeface="Calibri" panose="020F0502020204030204" pitchFamily="34" charset="0"/>
                <a:ea typeface="Calibri" panose="020F0502020204030204" pitchFamily="34" charset="0"/>
                <a:cs typeface="Times New Roman" panose="02020603050405020304" pitchFamily="18" charset="0"/>
              </a:rPr>
            </a:br>
            <a:br>
              <a:rPr lang="en-US" sz="1200" i="1" dirty="0">
                <a:effectLst/>
                <a:latin typeface="Calibri" panose="020F0502020204030204" pitchFamily="34" charset="0"/>
                <a:ea typeface="Calibri" panose="020F0502020204030204" pitchFamily="34" charset="0"/>
                <a:cs typeface="Times New Roman" panose="02020603050405020304" pitchFamily="18" charset="0"/>
              </a:rPr>
            </a:b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Our World Irish Aid Awards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Real Nation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24 Arran Quay Dublin 7</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D07 W620</a:t>
            </a:r>
            <a:br>
              <a:rPr lang="en-US" sz="1200" i="1" dirty="0">
                <a:effectLst/>
                <a:latin typeface="Calibri" panose="020F0502020204030204" pitchFamily="34" charset="0"/>
                <a:ea typeface="Calibri" panose="020F0502020204030204" pitchFamily="34" charset="0"/>
                <a:cs typeface="Times New Roman" panose="02020603050405020304" pitchFamily="18" charset="0"/>
              </a:rPr>
            </a:b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Further information is available: </a:t>
            </a:r>
            <a:r>
              <a:rPr lang="en-US" sz="12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www.ourworldirishaidaward.ie</a:t>
            </a:r>
            <a:br>
              <a:rPr lang="en-US" sz="1200" i="1" dirty="0">
                <a:effectLst/>
                <a:latin typeface="Calibri" panose="020F0502020204030204" pitchFamily="34" charset="0"/>
                <a:ea typeface="Calibri" panose="020F0502020204030204" pitchFamily="34" charset="0"/>
                <a:cs typeface="Times New Roman" panose="02020603050405020304" pitchFamily="18" charset="0"/>
              </a:rPr>
            </a:br>
            <a:br>
              <a:rPr lang="en-US" sz="1200" i="1" dirty="0">
                <a:effectLst/>
                <a:latin typeface="Calibri" panose="020F0502020204030204" pitchFamily="34" charset="0"/>
                <a:ea typeface="Calibri" panose="020F0502020204030204" pitchFamily="34" charset="0"/>
                <a:cs typeface="Times New Roman" panose="02020603050405020304" pitchFamily="18" charset="0"/>
              </a:rPr>
            </a:br>
            <a:r>
              <a:rPr lang="en-US" sz="1200" i="1" dirty="0">
                <a:effectLst/>
                <a:latin typeface="Calibri" panose="020F0502020204030204" pitchFamily="34" charset="0"/>
                <a:ea typeface="Calibri" panose="020F0502020204030204" pitchFamily="34" charset="0"/>
                <a:cs typeface="Times New Roman" panose="02020603050405020304" pitchFamily="18" charset="0"/>
              </a:rPr>
              <a:t>Please email or ring our project office if you have any queries about the Our World Irish Aid Awards or submission details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E:</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ourworld@realnation.ie</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 P: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01 522 4834H</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We would love to hear about how you are getting on with the curriculum materials and Award entries.  You can share your Our World Irish Aid Awards 2021 journey with us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@Irish_Aid </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@ourworldawards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on social media using the hashtag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#ourworldawards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DD419F4-D791-41E3-8F48-C57B6378CBDD}" type="slidenum">
              <a:rPr lang="en-IE" smtClean="0"/>
              <a:t>14</a:t>
            </a:fld>
            <a:endParaRPr lang="en-IE" dirty="0"/>
          </a:p>
        </p:txBody>
      </p:sp>
    </p:spTree>
    <p:extLst>
      <p:ext uri="{BB962C8B-B14F-4D97-AF65-F5344CB8AC3E}">
        <p14:creationId xmlns:p14="http://schemas.microsoft.com/office/powerpoint/2010/main" val="322166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3/Slide 2 of 2 (Global Goal Getters) </a:t>
            </a:r>
            <a:r>
              <a:rPr lang="en-IE" b="1" i="1" dirty="0"/>
              <a:t>(4 animations </a:t>
            </a:r>
            <a:r>
              <a:rPr lang="en-IE" b="1" i="0" dirty="0"/>
              <a:t>* Click – 3 come in one after another on the 2</a:t>
            </a:r>
            <a:r>
              <a:rPr lang="en-IE" b="1" i="0" baseline="30000" dirty="0"/>
              <a:t>nd</a:t>
            </a:r>
            <a:r>
              <a:rPr lang="en-IE" b="1" i="0" dirty="0"/>
              <a:t> Click</a:t>
            </a:r>
            <a:r>
              <a:rPr lang="en-IE" b="1"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t>Explain to pupils that they are going to think about (reflect) on what they have learned in this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t>Invite pupils to imagine they are playing basketball.  As each of the things they were learning in this lesson appear on the screen pupils should mime: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t>Shooting and scoring the winning basket in the match – if they are happy that they have learned what they were supposed to learn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b="1" i="1" dirty="0"/>
              <a:t>* Click</a:t>
            </a:r>
            <a:r>
              <a:rPr lang="en-IE" b="0" i="0" dirty="0"/>
              <a:t> </a:t>
            </a:r>
            <a:r>
              <a:rPr lang="en-IE" b="0" i="1" dirty="0"/>
              <a:t>to animate the ball dropping into the net to demonstrate what you mean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t>Dribbling the ball – if they need some more support from a partner (pupils or teacher) to be able to say that they have learned what was intended</a:t>
            </a:r>
            <a:endParaRPr lang="en-IE"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1" i="1" dirty="0"/>
              <a:t>* Click</a:t>
            </a:r>
            <a:r>
              <a:rPr lang="en-IE" b="0" i="0" dirty="0"/>
              <a:t> </a:t>
            </a:r>
            <a:r>
              <a:rPr lang="en-IE" b="0" i="1" dirty="0"/>
              <a:t>to animate each of the 2 learning intentions for this lesson in separately, reading each aloud as they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t>Observe pupils to see who might need some extra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t>Reassure the class that they have done an amazing job and that they are all fantastic Global Goal Getters.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0" i="1" dirty="0"/>
              <a:t>Don’t forget to check out</a:t>
            </a:r>
            <a:r>
              <a:rPr lang="en-IE" b="1" i="0" dirty="0"/>
              <a:t> </a:t>
            </a:r>
            <a:r>
              <a:rPr lang="en-GB" sz="1200" b="1" i="0" u="none" strike="noStrike" baseline="0" dirty="0">
                <a:solidFill>
                  <a:srgbClr val="422D45"/>
                </a:solidFill>
                <a:latin typeface="DINNextLTPro-Bold"/>
              </a:rPr>
              <a:t>www.ourworldirishaidaward.ie</a:t>
            </a:r>
            <a:r>
              <a:rPr lang="en-GB" sz="1200" b="0" i="0" u="none" strike="noStrike" baseline="0" dirty="0">
                <a:solidFill>
                  <a:srgbClr val="422D45"/>
                </a:solidFill>
                <a:latin typeface="DINNextLTPro-Bold"/>
              </a:rPr>
              <a:t> </a:t>
            </a:r>
            <a:r>
              <a:rPr lang="en-GB" sz="1200" b="0" i="1" u="none" strike="noStrike" baseline="0" dirty="0">
                <a:solidFill>
                  <a:srgbClr val="422D45"/>
                </a:solidFill>
                <a:latin typeface="DINNextLTPro-Bold"/>
              </a:rPr>
              <a:t>for more information about how to get your pupils work published in our </a:t>
            </a:r>
            <a:r>
              <a:rPr lang="en-GB" sz="1200" b="1" i="0" u="none" strike="noStrike" baseline="0" dirty="0">
                <a:solidFill>
                  <a:srgbClr val="422D45"/>
                </a:solidFill>
                <a:latin typeface="DINNextLTPro-Bold"/>
              </a:rPr>
              <a:t>Global Goal Getters</a:t>
            </a:r>
            <a:r>
              <a:rPr lang="en-GB" sz="1200" b="0" i="1" u="none" strike="noStrike" baseline="0" dirty="0">
                <a:solidFill>
                  <a:srgbClr val="422D45"/>
                </a:solidFill>
                <a:latin typeface="DINNextLTPro-Bold"/>
              </a:rPr>
              <a:t> online magazines!</a:t>
            </a:r>
          </a:p>
          <a:p>
            <a:endParaRPr lang="en-IE" dirty="0"/>
          </a:p>
        </p:txBody>
      </p:sp>
      <p:sp>
        <p:nvSpPr>
          <p:cNvPr id="4" name="Slide Number Placeholder 3"/>
          <p:cNvSpPr>
            <a:spLocks noGrp="1"/>
          </p:cNvSpPr>
          <p:nvPr>
            <p:ph type="sldNum" sz="quarter" idx="5"/>
          </p:nvPr>
        </p:nvSpPr>
        <p:spPr/>
        <p:txBody>
          <a:bodyPr/>
          <a:lstStyle/>
          <a:p>
            <a:fld id="{DDD419F4-D791-41E3-8F48-C57B6378CBDD}" type="slidenum">
              <a:rPr lang="en-IE" smtClean="0"/>
              <a:t>15</a:t>
            </a:fld>
            <a:endParaRPr lang="en-IE" dirty="0"/>
          </a:p>
        </p:txBody>
      </p:sp>
    </p:spTree>
    <p:extLst>
      <p:ext uri="{BB962C8B-B14F-4D97-AF65-F5344CB8AC3E}">
        <p14:creationId xmlns:p14="http://schemas.microsoft.com/office/powerpoint/2010/main" val="206962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Teacher notes: Curriculum links (none)</a:t>
            </a:r>
          </a:p>
        </p:txBody>
      </p:sp>
      <p:sp>
        <p:nvSpPr>
          <p:cNvPr id="4" name="Slide Number Placeholder 3"/>
          <p:cNvSpPr>
            <a:spLocks noGrp="1"/>
          </p:cNvSpPr>
          <p:nvPr>
            <p:ph type="sldNum" sz="quarter" idx="5"/>
          </p:nvPr>
        </p:nvSpPr>
        <p:spPr/>
        <p:txBody>
          <a:bodyPr/>
          <a:lstStyle/>
          <a:p>
            <a:fld id="{DDD419F4-D791-41E3-8F48-C57B6378CBDD}" type="slidenum">
              <a:rPr lang="en-IE" smtClean="0"/>
              <a:t>2</a:t>
            </a:fld>
            <a:endParaRPr lang="en-IE"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Lesson Content (none)</a:t>
            </a:r>
          </a:p>
          <a:p>
            <a:endParaRPr lang="en-US" dirty="0"/>
          </a:p>
        </p:txBody>
      </p:sp>
      <p:sp>
        <p:nvSpPr>
          <p:cNvPr id="4" name="Slide Number Placeholder 3"/>
          <p:cNvSpPr>
            <a:spLocks noGrp="1"/>
          </p:cNvSpPr>
          <p:nvPr>
            <p:ph type="sldNum" sz="quarter" idx="5"/>
          </p:nvPr>
        </p:nvSpPr>
        <p:spPr/>
        <p:txBody>
          <a:bodyPr/>
          <a:lstStyle/>
          <a:p>
            <a:fld id="{DDD419F4-D791-41E3-8F48-C57B6378CBDD}" type="slidenum">
              <a:rPr lang="en-IE" smtClean="0"/>
              <a:t>3</a:t>
            </a:fld>
            <a:endParaRPr lang="en-IE"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Learning intentions </a:t>
            </a:r>
            <a:r>
              <a:rPr lang="en-IE" b="1" i="1" dirty="0"/>
              <a:t>(2 consecutive animations at * Click)</a:t>
            </a:r>
            <a:endParaRPr lang="en-I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i="1" dirty="0"/>
              <a:t>Depending on your class, you might like to share the learning intentions on this slide at the start of the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i="0" dirty="0"/>
              <a:t>* </a:t>
            </a:r>
            <a:r>
              <a:rPr lang="en-IE" b="1" i="1" dirty="0"/>
              <a:t>Click</a:t>
            </a:r>
            <a:r>
              <a:rPr lang="en-IE" i="1" dirty="0"/>
              <a:t> to animate in the three learning intentions for this lesson, one after another, reading aloud as you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1" i="1" dirty="0"/>
              <a:t>Sensitivity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i="1" dirty="0"/>
              <a:t>As their teacher, you know your own pupils well.  Please feel free to edit the learning intentions and the activities in this lesson to best suit the context and needs of the children in your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1" dirty="0">
                <a:latin typeface="Avenir Next Demi Bold" panose="020B0703020202020204"/>
              </a:rPr>
              <a:t>See also our </a:t>
            </a:r>
            <a:r>
              <a:rPr lang="en-GB" sz="1200" i="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Good Practice Guidelines for</a:t>
            </a:r>
            <a:r>
              <a:rPr lang="en-GB" sz="1200" i="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teaching about poverty and development</a:t>
            </a:r>
            <a:r>
              <a:rPr lang="en-GB" sz="1200" i="0" dirty="0">
                <a:effectLst/>
                <a:latin typeface="Calibri" panose="020F0502020204030204" pitchFamily="34" charset="0"/>
                <a:ea typeface="Calibri" panose="020F0502020204030204" pitchFamily="34" charset="0"/>
                <a:cs typeface="Times New Roman" panose="02020603050405020304" pitchFamily="18" charset="0"/>
              </a:rPr>
              <a:t> </a:t>
            </a:r>
            <a:r>
              <a:rPr lang="en-IE" sz="1200" b="0" i="1" dirty="0">
                <a:latin typeface="Avenir Next Demi Bold" panose="020B0703020202020204"/>
              </a:rPr>
              <a:t>in the lesson plan section of our website: </a:t>
            </a:r>
            <a:r>
              <a:rPr lang="en-IE" sz="1200" b="0" i="0" dirty="0">
                <a:latin typeface="Avenir Next Demi Bold" panose="020B0703020202020204"/>
              </a:rPr>
              <a:t>www.ourworldirishaidawards.ie</a:t>
            </a:r>
            <a:endParaRPr lang="en-IE" i="0" dirty="0"/>
          </a:p>
        </p:txBody>
      </p:sp>
      <p:sp>
        <p:nvSpPr>
          <p:cNvPr id="4" name="Slide Number Placeholder 3"/>
          <p:cNvSpPr>
            <a:spLocks noGrp="1"/>
          </p:cNvSpPr>
          <p:nvPr>
            <p:ph type="sldNum" sz="quarter" idx="5"/>
          </p:nvPr>
        </p:nvSpPr>
        <p:spPr/>
        <p:txBody>
          <a:bodyPr/>
          <a:lstStyle/>
          <a:p>
            <a:fld id="{DDD419F4-D791-41E3-8F48-C57B6378CBDD}" type="slidenum">
              <a:rPr lang="en-IE" smtClean="0"/>
              <a:t>4</a:t>
            </a:fld>
            <a:endParaRPr lang="en-IE"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Teacher notes: Activity 1/Slide 1 of 2 </a:t>
            </a:r>
            <a:r>
              <a:rPr kumimoji="0" lang="en-IE"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(One-minute challenge</a:t>
            </a: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E" sz="1200" b="1" i="1" u="none" strike="noStrike" kern="1200" cap="none" spc="0" normalizeH="0" baseline="0" noProof="0" dirty="0">
                <a:ln>
                  <a:noFill/>
                </a:ln>
                <a:solidFill>
                  <a:prstClr val="black"/>
                </a:solidFill>
                <a:effectLst/>
                <a:uLnTx/>
                <a:uFillTx/>
                <a:latin typeface="Calibri" panose="020F0502020204030204"/>
                <a:ea typeface="+mn-ea"/>
                <a:cs typeface="+mn-cs"/>
              </a:rPr>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1"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Play ‘The Goals are the answer’ video (1.47mins) by clicking the image on the slide.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Depending on your class, you might like to play the video a second time.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Remind the class that the Government of Ireland’s programme for overseas development cooperation is called Irish Aid.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Irish Aid works in partnership with other governments, with different groups (NGOs or charities), and with communities, in countries all over our world, to try to make the Global Goals happen; so that everyone everywhere, now and in the future, can live in a better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0" dirty="0">
              <a:latin typeface="Avenir Next Demi Bold" panose="020B0703020202020204"/>
            </a:endParaRPr>
          </a:p>
        </p:txBody>
      </p:sp>
    </p:spTree>
    <p:extLst>
      <p:ext uri="{BB962C8B-B14F-4D97-AF65-F5344CB8AC3E}">
        <p14:creationId xmlns:p14="http://schemas.microsoft.com/office/powerpoint/2010/main" val="90592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Teacher notes: Activity 1/Slide 2 of 2 </a:t>
            </a:r>
            <a:r>
              <a:rPr kumimoji="0" lang="en-IE"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(One-minute challenge</a:t>
            </a: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E" sz="1200" b="1" i="1" u="none" strike="noStrike" kern="1200" cap="none" spc="0" normalizeH="0" baseline="0" noProof="0" dirty="0">
                <a:ln>
                  <a:noFill/>
                </a:ln>
                <a:solidFill>
                  <a:prstClr val="black"/>
                </a:solidFill>
                <a:effectLst/>
                <a:uLnTx/>
                <a:uFillTx/>
                <a:latin typeface="Calibri" panose="020F0502020204030204"/>
                <a:ea typeface="+mn-ea"/>
                <a:cs typeface="+mn-cs"/>
              </a:rPr>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1"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Invite pupils to think about their engagement with the Our World Irish Aid Awards magazine and/or lesson plans #1, # 2 and # 3 (available: www.ourworldirishaidawards.ie).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Depending on your class you might like to prompt pupils by reminding them that: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Lesson 1 focused on the Global Goals for Sustainable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Lesson 2 was about the work that Irish Aid (Ireland’s official overseas development cooperation programme) does in partnership with governments, international agencies (like the United Nations World Food Programme), non-governmental organizations (or charities) and communities.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Lesson 3, the class learned about refugees and in particular about the refugee experiences of </a:t>
            </a:r>
            <a:r>
              <a:rPr kumimoji="0" lang="en-GB"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Mamcy</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Karina from South Sudan.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NB: </a:t>
            </a: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Remember, you can edit the slide and remove one or more challenges if your class didn’t engage with all 3 Our World Award lessons.  If you think your pupils need more than one minute to complete tasks, you can adapt the instruction accordingly.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Read the challenges on the slide aloud to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Explain to the class that they have one minute ‘thinking time’ to decide which challenge they would like to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Start the timer.  Depending on your class, you might like to display an online timer on the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Divide the class into pairs.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Explain that each person will have one minute to complete their chosen challenge.  If anyone finishes their challenge before the one-minute is up, they can try to complete a second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Invite each pair to decide who is going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Explain that when you start the timer, they should immediately begin their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Start the timer.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Invite the second pupil in each pair to be ready.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Start the timer.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Ask pupils how they got 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was the easiest challenge?  Why?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was the hardest challenge?  Why?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244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Teacher notes: Activity 2/Slide 1 of 7 (Generating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Explain to the class that they are going to take part in the Our World Irish Aid Awards.  This means producing magazine content linked to the following:</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IE" sz="1800" dirty="0">
                <a:effectLst/>
                <a:latin typeface="Calibri" panose="020F0502020204030204" pitchFamily="34" charset="0"/>
                <a:ea typeface="Calibri" panose="020F0502020204030204" pitchFamily="34" charset="0"/>
                <a:cs typeface="Times New Roman" panose="02020603050405020304" pitchFamily="18" charset="0"/>
              </a:rPr>
              <a:t>the work of Irish Aid in one or more of the focus countries</a:t>
            </a:r>
          </a:p>
          <a:p>
            <a:pPr marL="342900" indent="-342900">
              <a:lnSpc>
                <a:spcPct val="107000"/>
              </a:lnSpc>
              <a:spcAft>
                <a:spcPts val="800"/>
              </a:spcAft>
              <a:buFont typeface="+mj-lt"/>
              <a:buAutoNum type="arabicPeriod"/>
            </a:pPr>
            <a:r>
              <a:rPr lang="en-IE" sz="1800" dirty="0">
                <a:effectLst/>
                <a:latin typeface="Calibri" panose="020F0502020204030204" pitchFamily="34" charset="0"/>
                <a:ea typeface="Calibri" panose="020F0502020204030204" pitchFamily="34" charset="0"/>
                <a:cs typeface="Times New Roman" panose="02020603050405020304" pitchFamily="18" charset="0"/>
              </a:rPr>
              <a:t>one or more of the Global Goals for Sustainable Development</a:t>
            </a:r>
          </a:p>
          <a:p>
            <a:pPr marL="342900" indent="-342900">
              <a:lnSpc>
                <a:spcPct val="107000"/>
              </a:lnSpc>
              <a:spcAft>
                <a:spcPts val="800"/>
              </a:spcAft>
              <a:buFont typeface="+mj-lt"/>
              <a:buAutoNum type="arabicPeriod"/>
            </a:pPr>
            <a:r>
              <a:rPr lang="en-IE" sz="1800" dirty="0">
                <a:effectLst/>
                <a:latin typeface="Calibri" panose="020F0502020204030204" pitchFamily="34" charset="0"/>
                <a:ea typeface="Calibri" panose="020F0502020204030204" pitchFamily="34" charset="0"/>
                <a:cs typeface="Times New Roman" panose="02020603050405020304" pitchFamily="18" charset="0"/>
              </a:rPr>
              <a:t>Partnership for the Goals (the 2021 Our World Irish Aid Awards theme)</a:t>
            </a: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4       a mixture of these things (for example, you could focus on the work of Irish Aid in partnership with the World Food Programme in support of refugees in Uganda).</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Explain that their work will be submitted for publication in one of the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Global Goal Getters </a:t>
            </a:r>
            <a:r>
              <a:rPr lang="en-IE" sz="1800" dirty="0">
                <a:effectLst/>
                <a:latin typeface="Calibri" panose="020F0502020204030204" pitchFamily="34" charset="0"/>
                <a:ea typeface="Calibri" panose="020F0502020204030204" pitchFamily="34" charset="0"/>
                <a:cs typeface="Times New Roman" panose="02020603050405020304" pitchFamily="18" charset="0"/>
              </a:rPr>
              <a:t>online magazines by kids, for kids. </a:t>
            </a:r>
            <a:r>
              <a:rPr lang="en-IE" sz="1800" dirty="0">
                <a:solidFill>
                  <a:srgbClr val="FF0000"/>
                </a:solidFill>
                <a:effectLst/>
                <a:highlight>
                  <a:srgbClr val="E5167F"/>
                </a:highlight>
                <a:latin typeface="Calibri" panose="020F0502020204030204" pitchFamily="34" charset="0"/>
                <a:ea typeface="Calibri" panose="020F0502020204030204" pitchFamily="34" charset="0"/>
                <a:cs typeface="Times New Roman" panose="02020603050405020304" pitchFamily="18" charset="0"/>
              </a:rPr>
              <a:t>They will be in with a chance to be featured in the online magazine, and may also be invited to the National Final in June, where they could win some cool prizes and awards. </a:t>
            </a:r>
          </a:p>
          <a:p>
            <a:pPr>
              <a:lnSpc>
                <a:spcPct val="107000"/>
              </a:lnSpc>
              <a:spcAft>
                <a:spcPts val="800"/>
              </a:spcAft>
            </a:pPr>
            <a:endParaRPr lang="en-IE" sz="1800" dirty="0">
              <a:solidFill>
                <a:srgbClr val="FF0000"/>
              </a:solidFill>
              <a:effectLst/>
              <a:highlight>
                <a:srgbClr val="E5167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Tell the class that they are going to create a mind map to help come up with answers to two questions:</a:t>
            </a:r>
          </a:p>
          <a:p>
            <a:pPr marL="342900" lvl="0" indent="-342900">
              <a:lnSpc>
                <a:spcPct val="107000"/>
              </a:lnSpc>
              <a:spcAft>
                <a:spcPts val="800"/>
              </a:spcAft>
              <a:buFont typeface="+mj-lt"/>
              <a:buAutoNum type="arabicParenBoth"/>
              <a:tabLst>
                <a:tab pos="457200" algn="l"/>
              </a:tabLst>
            </a:pPr>
            <a:r>
              <a:rPr lang="en-IE" sz="1800" dirty="0">
                <a:effectLst/>
                <a:latin typeface="Calibri" panose="020F0502020204030204" pitchFamily="34" charset="0"/>
                <a:ea typeface="Calibri" panose="020F0502020204030204" pitchFamily="34" charset="0"/>
                <a:cs typeface="Times New Roman" panose="02020603050405020304" pitchFamily="18" charset="0"/>
              </a:rPr>
              <a:t>What is my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Global Goal Getters</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a:effectLst/>
                <a:latin typeface="Calibri" panose="020F0502020204030204" pitchFamily="34" charset="0"/>
                <a:ea typeface="Calibri" panose="020F0502020204030204" pitchFamily="34" charset="0"/>
                <a:cs typeface="Times New Roman" panose="02020603050405020304" pitchFamily="18" charset="0"/>
              </a:rPr>
              <a:t>magazine entry going to be about? That is, what topic am I going to focus on?</a:t>
            </a:r>
          </a:p>
          <a:p>
            <a:pPr marL="0" indent="0">
              <a:lnSpc>
                <a:spcPct val="107000"/>
              </a:lnSpc>
              <a:spcAft>
                <a:spcPts val="800"/>
              </a:spcAft>
              <a:buNone/>
            </a:pPr>
            <a:r>
              <a:rPr lang="en-IE" sz="1800" i="1"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want to repeat the 4 options outlined above in the slide notes.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IE" sz="1800" dirty="0">
                <a:effectLst/>
                <a:latin typeface="Calibri" panose="020F0502020204030204" pitchFamily="34" charset="0"/>
                <a:ea typeface="Calibri" panose="020F0502020204030204" pitchFamily="34" charset="0"/>
                <a:cs typeface="Times New Roman" panose="02020603050405020304" pitchFamily="18" charset="0"/>
              </a:rPr>
              <a:t>(2) What is my magazine entry going to look like?  That is, what format is my magazine entry going to take?</a:t>
            </a:r>
          </a:p>
          <a:p>
            <a:pPr marL="0" indent="0">
              <a:lnSpc>
                <a:spcPct val="107000"/>
              </a:lnSpc>
              <a:spcAft>
                <a:spcPts val="800"/>
              </a:spcAft>
              <a:buNone/>
            </a:pPr>
            <a:r>
              <a:rPr lang="en-IE" sz="1800" i="0" dirty="0">
                <a:effectLst/>
                <a:latin typeface="Calibri" panose="020F0502020204030204" pitchFamily="34" charset="0"/>
                <a:ea typeface="Calibri" panose="020F0502020204030204" pitchFamily="34" charset="0"/>
                <a:cs typeface="Times New Roman" panose="02020603050405020304" pitchFamily="18" charset="0"/>
              </a:rPr>
              <a:t>To support pupils to think about this 2</a:t>
            </a:r>
            <a:r>
              <a:rPr lang="en-IE" sz="1800" i="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IE" sz="1800" i="0" dirty="0">
                <a:effectLst/>
                <a:latin typeface="Calibri" panose="020F0502020204030204" pitchFamily="34" charset="0"/>
                <a:ea typeface="Calibri" panose="020F0502020204030204" pitchFamily="34" charset="0"/>
                <a:cs typeface="Times New Roman" panose="02020603050405020304" pitchFamily="18" charset="0"/>
              </a:rPr>
              <a:t> question, invite them to think about the information and activities that they usually find in magazines that are produced for children their own age.  </a:t>
            </a:r>
          </a:p>
          <a:p>
            <a:pPr marL="0" indent="0">
              <a:lnSpc>
                <a:spcPct val="107000"/>
              </a:lnSpc>
              <a:spcAft>
                <a:spcPts val="800"/>
              </a:spcAft>
              <a:buNone/>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b="0" i="1" dirty="0">
                <a:latin typeface="Avenir Next Demi Bold" panose="020B0703020202020204"/>
              </a:rPr>
              <a:t>Depending on your class, you might distribute copies of the mind map template provided on Slide 8, or ask pupils to draw their own mind map on a blank piece of paper.</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i="1" dirty="0"/>
              <a:t>Give pupils a few minutes to generate their ideas, either individually, in pairs or small groups.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i="1" dirty="0"/>
              <a:t>Depending on your class, you might like to take some feedback at this point.</a:t>
            </a:r>
          </a:p>
        </p:txBody>
      </p:sp>
      <p:sp>
        <p:nvSpPr>
          <p:cNvPr id="4" name="Slide Number Placeholder 3"/>
          <p:cNvSpPr>
            <a:spLocks noGrp="1"/>
          </p:cNvSpPr>
          <p:nvPr>
            <p:ph type="sldNum" sz="quarter" idx="5"/>
          </p:nvPr>
        </p:nvSpPr>
        <p:spPr/>
        <p:txBody>
          <a:bodyPr/>
          <a:lstStyle/>
          <a:p>
            <a:fld id="{DDD419F4-D791-41E3-8F48-C57B6378CBDD}" type="slidenum">
              <a:rPr lang="en-IE" smtClean="0"/>
              <a:t>7</a:t>
            </a:fld>
            <a:endParaRPr lang="en-IE" dirty="0"/>
          </a:p>
        </p:txBody>
      </p:sp>
    </p:spTree>
    <p:extLst>
      <p:ext uri="{BB962C8B-B14F-4D97-AF65-F5344CB8AC3E}">
        <p14:creationId xmlns:p14="http://schemas.microsoft.com/office/powerpoint/2010/main" val="126224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2 of 7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(Generating content: Pupil worksheet</a:t>
            </a:r>
            <a:r>
              <a:rPr lang="en-IE" b="1" dirty="0"/>
              <a:t>) </a:t>
            </a:r>
            <a:r>
              <a:rPr lang="en-IE" b="1" i="1" dirty="0"/>
              <a:t>(no animation)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317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Teacher notes: Activity 2/Slide 3 of 7 </a:t>
            </a:r>
            <a:r>
              <a:rPr kumimoji="0" lang="en-IE"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(Generating ideas</a:t>
            </a: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E" sz="1200" b="1" i="1" u="none" strike="noStrike" kern="1200" cap="none" spc="0" normalizeH="0" baseline="0" noProof="0" dirty="0">
                <a:ln>
                  <a:noFill/>
                </a:ln>
                <a:solidFill>
                  <a:prstClr val="black"/>
                </a:solidFill>
                <a:effectLst/>
                <a:uLnTx/>
                <a:uFillTx/>
                <a:latin typeface="Calibri" panose="020F0502020204030204"/>
                <a:ea typeface="+mn-ea"/>
                <a:cs typeface="+mn-cs"/>
              </a:rPr>
              <a:t>(1 animation at *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Explain that to get some more ideas about what topic their entries are going to be about and what format their content might take, they are going to take a few minutes to look at the Our World Irish Aid Awards pupil’s magazine.  This magazine is produced every year for primary pupils to support learning about the Global Goals and the work of Irish 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1"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Access the Our World Irish Aid Awards pupil’s magazine here: </a:t>
            </a: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https://www.ourworldirishaidawards.ie/pupils-magazine/</a:t>
            </a: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Prompt pupils to continue to populate their mind map as they browse the pupil’s magazine.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Explain that they can add shapes and connecting lines or arrows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Take a moment to remind pupils that the </a:t>
            </a:r>
            <a:r>
              <a:rPr kumimoji="0" lang="en-IE" sz="1200" b="1" i="1"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Global Goal Getters</a:t>
            </a:r>
            <a:r>
              <a:rPr kumimoji="0" lang="en-IE" sz="12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 magazines are online magazines, meaning that are interactive and can include video or audio, so that the potential in terms of format is broad.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mj-lt"/>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54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www.ourworldirishaidawards.ie/pupils-magazin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524000" y="2432050"/>
            <a:ext cx="9144000" cy="2650172"/>
          </a:xfrm>
        </p:spPr>
        <p:txBody>
          <a:bodyPr>
            <a:noAutofit/>
          </a:bodyPr>
          <a:lstStyle/>
          <a:p>
            <a:r>
              <a:rPr lang="en-IE" sz="1800" b="1" dirty="0">
                <a:solidFill>
                  <a:schemeClr val="accent3"/>
                </a:solidFill>
              </a:rPr>
              <a:t>“Global Goal Getters”</a:t>
            </a:r>
            <a:endParaRPr lang="en-IE" sz="1800" dirty="0">
              <a:solidFill>
                <a:schemeClr val="accent3"/>
              </a:solidFill>
            </a:endParaRPr>
          </a:p>
          <a:p>
            <a:r>
              <a:rPr lang="en-IE" sz="3600" dirty="0"/>
              <a:t>LESSON FOUR</a:t>
            </a:r>
          </a:p>
          <a:p>
            <a:r>
              <a:rPr lang="en-IE" sz="1800" dirty="0"/>
              <a:t>(3</a:t>
            </a:r>
            <a:r>
              <a:rPr lang="en-IE" sz="1800" baseline="30000" dirty="0"/>
              <a:t>rd</a:t>
            </a:r>
            <a:r>
              <a:rPr lang="en-IE" sz="1800" dirty="0"/>
              <a:t>-4</a:t>
            </a:r>
            <a:r>
              <a:rPr lang="en-IE" sz="1800" baseline="30000" dirty="0"/>
              <a:t>th</a:t>
            </a:r>
            <a:r>
              <a:rPr lang="en-IE" sz="1800" dirty="0"/>
              <a:t> &amp; 5</a:t>
            </a:r>
            <a:r>
              <a:rPr lang="en-IE" sz="1800" baseline="30000" dirty="0"/>
              <a:t>th</a:t>
            </a:r>
            <a:r>
              <a:rPr lang="en-IE" sz="1800" dirty="0"/>
              <a:t>-6</a:t>
            </a:r>
            <a:r>
              <a:rPr lang="en-IE" sz="1800" baseline="30000" dirty="0"/>
              <a:t>th</a:t>
            </a:r>
            <a:r>
              <a:rPr lang="en-IE" sz="1800" dirty="0"/>
              <a:t> class)</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1524000" y="777240"/>
            <a:ext cx="9144000" cy="2387600"/>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r>
              <a:rPr lang="en-US" dirty="0">
                <a:solidFill>
                  <a:schemeClr val="accent2"/>
                </a:solidFill>
                <a:latin typeface="+mj-lt"/>
              </a:rPr>
              <a:t>OUR WORLD </a:t>
            </a:r>
            <a:r>
              <a:rPr lang="en-US" dirty="0">
                <a:solidFill>
                  <a:srgbClr val="B8028A"/>
                </a:solidFill>
                <a:latin typeface="+mj-lt"/>
              </a:rPr>
              <a:t>IRISH AID AWARDS </a:t>
            </a:r>
            <a:r>
              <a:rPr lang="en-US" dirty="0">
                <a:solidFill>
                  <a:schemeClr val="accent2"/>
                </a:solidFill>
                <a:latin typeface="+mj-lt"/>
              </a:rPr>
              <a:t>2021</a:t>
            </a: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78" y="3904527"/>
            <a:ext cx="2492731" cy="2953473"/>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1315" y="168859"/>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15885" y="3001381"/>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9911" y="3097018"/>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37156" y="1179375"/>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782" y="3642049"/>
            <a:ext cx="2164444" cy="2200689"/>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090" y="3554333"/>
            <a:ext cx="3304515" cy="4209574"/>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517893" y="2706998"/>
            <a:ext cx="3318197" cy="3373762"/>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55792" y="5283060"/>
            <a:ext cx="513120" cy="571762"/>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056111" y="5464256"/>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938795" y="3987657"/>
            <a:ext cx="1021435" cy="2093105"/>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2" y="6483472"/>
            <a:ext cx="4423428" cy="307777"/>
          </a:xfrm>
          <a:prstGeom prst="rect">
            <a:avLst/>
          </a:prstGeom>
          <a:noFill/>
        </p:spPr>
        <p:txBody>
          <a:bodyPr wrap="square" rtlCol="0">
            <a:spAutoFit/>
          </a:bodyPr>
          <a:lstStyle/>
          <a:p>
            <a:r>
              <a:rPr lang="en-IE" sz="1400" dirty="0">
                <a:solidFill>
                  <a:schemeClr val="tx2"/>
                </a:solidFill>
              </a:rPr>
              <a:t>Slide 4 of 7 | Generating ideas</a:t>
            </a:r>
            <a:endParaRPr lang="en-IE" sz="1100" dirty="0">
              <a:solidFill>
                <a:schemeClr val="tx2"/>
              </a:solidFill>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latin typeface="+mj-lt"/>
              </a:rPr>
              <a:t>Activity 2</a:t>
            </a:r>
          </a:p>
        </p:txBody>
      </p:sp>
      <p:pic>
        <p:nvPicPr>
          <p:cNvPr id="19" name="Picture 18">
            <a:extLst>
              <a:ext uri="{FF2B5EF4-FFF2-40B4-BE49-F238E27FC236}">
                <a16:creationId xmlns:a16="http://schemas.microsoft.com/office/drawing/2014/main" id="{208B3EBF-2D4F-40FD-9A60-122F88FC2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941" y="4308194"/>
            <a:ext cx="2231080" cy="2549806"/>
          </a:xfrm>
          <a:prstGeom prst="rect">
            <a:avLst/>
          </a:prstGeom>
        </p:spPr>
      </p:pic>
      <p:pic>
        <p:nvPicPr>
          <p:cNvPr id="8" name="Picture 7" descr="Text&#10;&#10;Description automatically generated">
            <a:extLst>
              <a:ext uri="{FF2B5EF4-FFF2-40B4-BE49-F238E27FC236}">
                <a16:creationId xmlns:a16="http://schemas.microsoft.com/office/drawing/2014/main" id="{B149CCAA-F0EB-4D03-999F-15A093DFA718}"/>
              </a:ext>
            </a:extLst>
          </p:cNvPr>
          <p:cNvPicPr>
            <a:picLocks noChangeAspect="1"/>
          </p:cNvPicPr>
          <p:nvPr/>
        </p:nvPicPr>
        <p:blipFill rotWithShape="1">
          <a:blip r:embed="rId4">
            <a:extLst>
              <a:ext uri="{28A0092B-C50C-407E-A947-70E740481C1C}">
                <a14:useLocalDpi xmlns:a14="http://schemas.microsoft.com/office/drawing/2010/main" val="0"/>
              </a:ext>
            </a:extLst>
          </a:blip>
          <a:srcRect l="14" t="2604" r="4062"/>
          <a:stretch/>
        </p:blipFill>
        <p:spPr>
          <a:xfrm>
            <a:off x="5746854" y="240535"/>
            <a:ext cx="3624421" cy="4762392"/>
          </a:xfrm>
          <a:prstGeom prst="rect">
            <a:avLst/>
          </a:prstGeom>
        </p:spPr>
      </p:pic>
      <p:sp>
        <p:nvSpPr>
          <p:cNvPr id="11" name="TextBox 10">
            <a:extLst>
              <a:ext uri="{FF2B5EF4-FFF2-40B4-BE49-F238E27FC236}">
                <a16:creationId xmlns:a16="http://schemas.microsoft.com/office/drawing/2014/main" id="{5AA483EF-6D0F-4104-8522-FA234E931ABF}"/>
              </a:ext>
            </a:extLst>
          </p:cNvPr>
          <p:cNvSpPr txBox="1"/>
          <p:nvPr/>
        </p:nvSpPr>
        <p:spPr>
          <a:xfrm>
            <a:off x="5746854" y="5060857"/>
            <a:ext cx="3624421" cy="1200329"/>
          </a:xfrm>
          <a:prstGeom prst="rect">
            <a:avLst/>
          </a:prstGeom>
          <a:noFill/>
        </p:spPr>
        <p:txBody>
          <a:bodyPr wrap="square">
            <a:spAutoFit/>
          </a:bodyPr>
          <a:lstStyle/>
          <a:p>
            <a:r>
              <a:rPr kumimoji="0" lang="en-IE" sz="1800" b="0" i="0" u="none" strike="noStrike" kern="1200" cap="none" spc="0" normalizeH="0" baseline="0" noProof="0" dirty="0">
                <a:ln>
                  <a:noFill/>
                </a:ln>
                <a:solidFill>
                  <a:srgbClr val="000000"/>
                </a:solidFill>
                <a:effectLst/>
                <a:uLnTx/>
                <a:uFillTx/>
                <a:latin typeface="Gotham Rounded Light"/>
                <a:ea typeface="+mn-ea"/>
                <a:cs typeface="+mn-cs"/>
              </a:rPr>
              <a:t>Booklet showing pupil’s work in the OWIAA magazine.</a:t>
            </a:r>
          </a:p>
          <a:p>
            <a:r>
              <a:rPr lang="en-IE" dirty="0">
                <a:solidFill>
                  <a:srgbClr val="000000"/>
                </a:solidFill>
                <a:latin typeface="Gotham Rounded Light"/>
              </a:rPr>
              <a:t>Entry from two pupils in </a:t>
            </a:r>
            <a:r>
              <a:rPr lang="en-IE" dirty="0" err="1">
                <a:solidFill>
                  <a:srgbClr val="000000"/>
                </a:solidFill>
                <a:latin typeface="Gotham Rounded Light"/>
              </a:rPr>
              <a:t>Lisdoonan</a:t>
            </a:r>
            <a:r>
              <a:rPr lang="en-IE" dirty="0">
                <a:solidFill>
                  <a:srgbClr val="000000"/>
                </a:solidFill>
                <a:latin typeface="Gotham Rounded Light"/>
              </a:rPr>
              <a:t> National School, Monaghan</a:t>
            </a:r>
            <a:endParaRPr lang="en-IE" dirty="0"/>
          </a:p>
        </p:txBody>
      </p:sp>
      <p:pic>
        <p:nvPicPr>
          <p:cNvPr id="12" name="Picture 11" descr="A picture containing text&#10;&#10;Description automatically generated">
            <a:extLst>
              <a:ext uri="{FF2B5EF4-FFF2-40B4-BE49-F238E27FC236}">
                <a16:creationId xmlns:a16="http://schemas.microsoft.com/office/drawing/2014/main" id="{FEEE227A-F6BD-4B38-AAB2-E57B970043B8}"/>
              </a:ext>
            </a:extLst>
          </p:cNvPr>
          <p:cNvPicPr>
            <a:picLocks noChangeAspect="1"/>
          </p:cNvPicPr>
          <p:nvPr/>
        </p:nvPicPr>
        <p:blipFill rotWithShape="1">
          <a:blip r:embed="rId5">
            <a:extLst>
              <a:ext uri="{28A0092B-C50C-407E-A947-70E740481C1C}">
                <a14:useLocalDpi xmlns:a14="http://schemas.microsoft.com/office/drawing/2010/main" val="0"/>
              </a:ext>
            </a:extLst>
          </a:blip>
          <a:srcRect t="7399" r="4378"/>
          <a:stretch/>
        </p:blipFill>
        <p:spPr>
          <a:xfrm rot="5400000">
            <a:off x="-214494" y="1542905"/>
            <a:ext cx="4008587" cy="2911456"/>
          </a:xfrm>
          <a:prstGeom prst="rect">
            <a:avLst/>
          </a:prstGeom>
        </p:spPr>
      </p:pic>
      <p:sp>
        <p:nvSpPr>
          <p:cNvPr id="15" name="TextBox 14">
            <a:extLst>
              <a:ext uri="{FF2B5EF4-FFF2-40B4-BE49-F238E27FC236}">
                <a16:creationId xmlns:a16="http://schemas.microsoft.com/office/drawing/2014/main" id="{5F3C9340-7078-4CB2-83F6-247A2627D6D6}"/>
              </a:ext>
            </a:extLst>
          </p:cNvPr>
          <p:cNvSpPr txBox="1"/>
          <p:nvPr/>
        </p:nvSpPr>
        <p:spPr>
          <a:xfrm>
            <a:off x="3325104" y="1798304"/>
            <a:ext cx="2342174" cy="120032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Gotham Rounded Light"/>
                <a:ea typeface="+mn-ea"/>
                <a:cs typeface="+mn-cs"/>
              </a:rPr>
              <a:t>Global Goals Calendar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Gotham Rounded Light"/>
                <a:ea typeface="+mn-ea"/>
                <a:cs typeface="+mn-cs"/>
              </a:rPr>
              <a:t>Entry from 3</a:t>
            </a:r>
            <a:r>
              <a:rPr kumimoji="0" lang="en-IE" sz="1800" b="0" i="0" u="none" strike="noStrike" kern="1200" cap="none" spc="0" normalizeH="0" baseline="30000" noProof="0" dirty="0">
                <a:ln>
                  <a:noFill/>
                </a:ln>
                <a:solidFill>
                  <a:srgbClr val="000000"/>
                </a:solidFill>
                <a:effectLst/>
                <a:uLnTx/>
                <a:uFillTx/>
                <a:latin typeface="Gotham Rounded Light"/>
                <a:ea typeface="+mn-ea"/>
                <a:cs typeface="+mn-cs"/>
              </a:rPr>
              <a:t>rd</a:t>
            </a:r>
            <a:r>
              <a:rPr kumimoji="0" lang="en-IE" sz="1800" b="0" i="0" u="none" strike="noStrike" kern="1200" cap="none" spc="0" normalizeH="0" baseline="0" noProof="0" dirty="0">
                <a:ln>
                  <a:noFill/>
                </a:ln>
                <a:solidFill>
                  <a:srgbClr val="000000"/>
                </a:solidFill>
                <a:effectLst/>
                <a:uLnTx/>
                <a:uFillTx/>
                <a:latin typeface="Gotham Rounded Light"/>
                <a:ea typeface="+mn-ea"/>
                <a:cs typeface="+mn-cs"/>
              </a:rPr>
              <a:t>-4</a:t>
            </a:r>
            <a:r>
              <a:rPr kumimoji="0" lang="en-IE" sz="1800" b="0" i="0" u="none" strike="noStrike" kern="1200" cap="none" spc="0" normalizeH="0" baseline="30000" noProof="0" dirty="0">
                <a:ln>
                  <a:noFill/>
                </a:ln>
                <a:solidFill>
                  <a:srgbClr val="000000"/>
                </a:solidFill>
                <a:effectLst/>
                <a:uLnTx/>
                <a:uFillTx/>
                <a:latin typeface="Gotham Rounded Light"/>
                <a:ea typeface="+mn-ea"/>
                <a:cs typeface="+mn-cs"/>
              </a:rPr>
              <a:t>th</a:t>
            </a:r>
            <a:r>
              <a:rPr kumimoji="0" lang="en-IE" sz="1800" b="0" i="0" u="none" strike="noStrike" kern="1200" cap="none" spc="0" normalizeH="0" baseline="0" noProof="0" dirty="0">
                <a:ln>
                  <a:noFill/>
                </a:ln>
                <a:solidFill>
                  <a:srgbClr val="000000"/>
                </a:solidFill>
                <a:effectLst/>
                <a:uLnTx/>
                <a:uFillTx/>
                <a:latin typeface="Gotham Rounded Light"/>
                <a:ea typeface="+mn-ea"/>
                <a:cs typeface="+mn-cs"/>
              </a:rPr>
              <a:t> class,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err="1">
                <a:ln>
                  <a:noFill/>
                </a:ln>
                <a:solidFill>
                  <a:srgbClr val="000000"/>
                </a:solidFill>
                <a:effectLst/>
                <a:uLnTx/>
                <a:uFillTx/>
                <a:latin typeface="Gotham Rounded Light"/>
                <a:ea typeface="+mn-ea"/>
                <a:cs typeface="+mn-cs"/>
              </a:rPr>
              <a:t>Ballyfeeney</a:t>
            </a:r>
            <a:r>
              <a:rPr kumimoji="0" lang="en-IE" sz="1800" b="0" i="0" u="none" strike="noStrike" kern="1200" cap="none" spc="0" normalizeH="0" baseline="0" noProof="0" dirty="0">
                <a:ln>
                  <a:noFill/>
                </a:ln>
                <a:solidFill>
                  <a:srgbClr val="000000"/>
                </a:solidFill>
                <a:effectLst/>
                <a:uLnTx/>
                <a:uFillTx/>
                <a:latin typeface="Gotham Rounded Light"/>
                <a:ea typeface="+mn-ea"/>
                <a:cs typeface="+mn-cs"/>
              </a:rPr>
              <a:t> National School, Roscommon</a:t>
            </a:r>
          </a:p>
        </p:txBody>
      </p:sp>
    </p:spTree>
    <p:extLst>
      <p:ext uri="{BB962C8B-B14F-4D97-AF65-F5344CB8AC3E}">
        <p14:creationId xmlns:p14="http://schemas.microsoft.com/office/powerpoint/2010/main" val="1585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2" y="6483472"/>
            <a:ext cx="4423428" cy="307777"/>
          </a:xfrm>
          <a:prstGeom prst="rect">
            <a:avLst/>
          </a:prstGeom>
          <a:noFill/>
        </p:spPr>
        <p:txBody>
          <a:bodyPr wrap="square" rtlCol="0">
            <a:spAutoFit/>
          </a:bodyPr>
          <a:lstStyle/>
          <a:p>
            <a:r>
              <a:rPr lang="en-IE" sz="1400" dirty="0">
                <a:solidFill>
                  <a:schemeClr val="tx2"/>
                </a:solidFill>
              </a:rPr>
              <a:t>Slide 5 of 7 | Generating ideas</a:t>
            </a:r>
            <a:endParaRPr lang="en-IE" sz="1100" dirty="0">
              <a:solidFill>
                <a:schemeClr val="tx2"/>
              </a:solidFill>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latin typeface="+mj-lt"/>
              </a:rPr>
              <a:t>Activity 2</a:t>
            </a:r>
          </a:p>
        </p:txBody>
      </p:sp>
      <p:pic>
        <p:nvPicPr>
          <p:cNvPr id="19" name="Picture 18">
            <a:extLst>
              <a:ext uri="{FF2B5EF4-FFF2-40B4-BE49-F238E27FC236}">
                <a16:creationId xmlns:a16="http://schemas.microsoft.com/office/drawing/2014/main" id="{208B3EBF-2D4F-40FD-9A60-122F88FC2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1484" y="4308194"/>
            <a:ext cx="2231080" cy="2549806"/>
          </a:xfrm>
          <a:prstGeom prst="rect">
            <a:avLst/>
          </a:prstGeom>
        </p:spPr>
      </p:pic>
      <p:sp>
        <p:nvSpPr>
          <p:cNvPr id="7" name="TextBox 6">
            <a:extLst>
              <a:ext uri="{FF2B5EF4-FFF2-40B4-BE49-F238E27FC236}">
                <a16:creationId xmlns:a16="http://schemas.microsoft.com/office/drawing/2014/main" id="{33C2BF89-243E-4314-B3D6-7DED36576EFF}"/>
              </a:ext>
            </a:extLst>
          </p:cNvPr>
          <p:cNvSpPr txBox="1"/>
          <p:nvPr/>
        </p:nvSpPr>
        <p:spPr>
          <a:xfrm>
            <a:off x="187663" y="4195416"/>
            <a:ext cx="5076765" cy="1138773"/>
          </a:xfrm>
          <a:prstGeom prst="rect">
            <a:avLst/>
          </a:prstGeom>
          <a:noFill/>
        </p:spPr>
        <p:txBody>
          <a:bodyPr wrap="square">
            <a:spAutoFit/>
          </a:bodyPr>
          <a:lstStyle/>
          <a:p>
            <a:r>
              <a:rPr kumimoji="0" lang="en-IE" sz="1400" b="0" i="0" u="none" strike="noStrike" kern="1200" cap="none" spc="0" normalizeH="0" baseline="0" noProof="0" dirty="0">
                <a:ln>
                  <a:noFill/>
                </a:ln>
                <a:solidFill>
                  <a:srgbClr val="000000"/>
                </a:solidFill>
                <a:effectLst/>
                <a:uLnTx/>
                <a:uFillTx/>
                <a:latin typeface="Gotham Rounded Light"/>
              </a:rPr>
              <a:t>Display of Irish Aid focus country information and stained glass artworks on the theme of ‘Partnership for the Goals’</a:t>
            </a:r>
          </a:p>
          <a:p>
            <a:endParaRPr kumimoji="0" lang="en-IE" sz="800" i="0" u="none" strike="noStrike" kern="1200" cap="none" spc="0" normalizeH="0" baseline="0" noProof="0" dirty="0">
              <a:ln>
                <a:noFill/>
              </a:ln>
              <a:effectLst/>
              <a:uLnTx/>
              <a:uFillTx/>
              <a:latin typeface="Gotham Rounded Light"/>
            </a:endParaRPr>
          </a:p>
          <a:p>
            <a:r>
              <a:rPr kumimoji="0" lang="en-IE" sz="1400" i="0" u="none" strike="noStrike" kern="1200" cap="none" spc="0" normalizeH="0" baseline="0" noProof="0" dirty="0">
                <a:ln>
                  <a:noFill/>
                </a:ln>
                <a:effectLst/>
                <a:uLnTx/>
                <a:uFillTx/>
                <a:latin typeface="Gotham Rounded Light"/>
              </a:rPr>
              <a:t>Entry from 4</a:t>
            </a:r>
            <a:r>
              <a:rPr kumimoji="0" lang="en-IE" sz="1400" i="0" u="none" strike="noStrike" kern="1200" cap="none" spc="0" normalizeH="0" baseline="30000" noProof="0" dirty="0">
                <a:ln>
                  <a:noFill/>
                </a:ln>
                <a:effectLst/>
                <a:uLnTx/>
                <a:uFillTx/>
                <a:latin typeface="Gotham Rounded Light"/>
              </a:rPr>
              <a:t>th</a:t>
            </a:r>
            <a:r>
              <a:rPr kumimoji="0" lang="en-IE" sz="1400" i="0" u="none" strike="noStrike" kern="1200" cap="none" spc="0" normalizeH="0" baseline="0" noProof="0" dirty="0">
                <a:ln>
                  <a:noFill/>
                </a:ln>
                <a:effectLst/>
                <a:uLnTx/>
                <a:uFillTx/>
                <a:latin typeface="Gotham Rounded Light"/>
              </a:rPr>
              <a:t> class, Limerick School Project</a:t>
            </a:r>
          </a:p>
          <a:p>
            <a:endParaRPr lang="en-IE" dirty="0"/>
          </a:p>
        </p:txBody>
      </p:sp>
      <p:pic>
        <p:nvPicPr>
          <p:cNvPr id="8" name="Picture 7" descr="A picture containing text&#10;&#10;Description automatically generated">
            <a:extLst>
              <a:ext uri="{FF2B5EF4-FFF2-40B4-BE49-F238E27FC236}">
                <a16:creationId xmlns:a16="http://schemas.microsoft.com/office/drawing/2014/main" id="{406E5DAE-C16D-4A2C-A189-3841E8AEA3F2}"/>
              </a:ext>
            </a:extLst>
          </p:cNvPr>
          <p:cNvPicPr>
            <a:picLocks noChangeAspect="1"/>
          </p:cNvPicPr>
          <p:nvPr/>
        </p:nvPicPr>
        <p:blipFill rotWithShape="1">
          <a:blip r:embed="rId4">
            <a:extLst>
              <a:ext uri="{28A0092B-C50C-407E-A947-70E740481C1C}">
                <a14:useLocalDpi xmlns:a14="http://schemas.microsoft.com/office/drawing/2010/main" val="0"/>
              </a:ext>
            </a:extLst>
          </a:blip>
          <a:srcRect t="12202"/>
          <a:stretch/>
        </p:blipFill>
        <p:spPr>
          <a:xfrm>
            <a:off x="232410" y="877120"/>
            <a:ext cx="4988176" cy="3284624"/>
          </a:xfrm>
          <a:prstGeom prst="rect">
            <a:avLst/>
          </a:prstGeom>
        </p:spPr>
      </p:pic>
      <p:sp>
        <p:nvSpPr>
          <p:cNvPr id="11" name="TextBox 10">
            <a:extLst>
              <a:ext uri="{FF2B5EF4-FFF2-40B4-BE49-F238E27FC236}">
                <a16:creationId xmlns:a16="http://schemas.microsoft.com/office/drawing/2014/main" id="{F8715361-D089-489C-A1C9-15F32B4348F4}"/>
              </a:ext>
            </a:extLst>
          </p:cNvPr>
          <p:cNvSpPr txBox="1"/>
          <p:nvPr/>
        </p:nvSpPr>
        <p:spPr>
          <a:xfrm>
            <a:off x="5220586" y="903605"/>
            <a:ext cx="6552314" cy="3231654"/>
          </a:xfrm>
          <a:prstGeom prst="rect">
            <a:avLst/>
          </a:prstGeom>
          <a:noFill/>
        </p:spPr>
        <p:txBody>
          <a:bodyPr wrap="square">
            <a:spAutoFit/>
          </a:bodyPr>
          <a:lstStyle/>
          <a:p>
            <a:r>
              <a:rPr lang="en-IE" sz="1700" dirty="0">
                <a:solidFill>
                  <a:schemeClr val="accent4">
                    <a:lumMod val="50000"/>
                  </a:schemeClr>
                </a:solidFill>
              </a:rPr>
              <a:t>Teacher comment:</a:t>
            </a:r>
          </a:p>
          <a:p>
            <a:r>
              <a:rPr lang="en-IE" sz="1700" i="1" dirty="0">
                <a:solidFill>
                  <a:schemeClr val="accent4">
                    <a:lumMod val="50000"/>
                  </a:schemeClr>
                </a:solidFill>
              </a:rPr>
              <a:t>As part of our Geography Week, 4th Class have been looking at the work of the Irish Aid programme abroad in countries such as Sierra Leone, Vietnam, Ethiopia, Zambia, Mozambique, Uganda and Tanzania.  Pupils learned about the 17 Global Goals for Sustainable Development that the United Nations have agreed to try and reach by 2030. </a:t>
            </a:r>
          </a:p>
          <a:p>
            <a:r>
              <a:rPr lang="en-IE" sz="1700" i="1" dirty="0">
                <a:solidFill>
                  <a:schemeClr val="accent4">
                    <a:lumMod val="50000"/>
                  </a:schemeClr>
                </a:solidFill>
              </a:rPr>
              <a:t>They've created stained-glass artworks of these goals to display outside their class for the rest of the school to see. All pupils are working together in groups to research and create information posters about the different countries that the Irish Aid programme is helping.</a:t>
            </a:r>
          </a:p>
        </p:txBody>
      </p:sp>
    </p:spTree>
    <p:extLst>
      <p:ext uri="{BB962C8B-B14F-4D97-AF65-F5344CB8AC3E}">
        <p14:creationId xmlns:p14="http://schemas.microsoft.com/office/powerpoint/2010/main" val="1236568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2" y="6483472"/>
            <a:ext cx="4423428" cy="307777"/>
          </a:xfrm>
          <a:prstGeom prst="rect">
            <a:avLst/>
          </a:prstGeom>
          <a:noFill/>
        </p:spPr>
        <p:txBody>
          <a:bodyPr wrap="square" rtlCol="0">
            <a:spAutoFit/>
          </a:bodyPr>
          <a:lstStyle/>
          <a:p>
            <a:r>
              <a:rPr lang="en-IE" sz="1400" dirty="0">
                <a:solidFill>
                  <a:schemeClr val="tx2"/>
                </a:solidFill>
              </a:rPr>
              <a:t>Slide 6 of 7 | Generating ideas</a:t>
            </a:r>
            <a:endParaRPr lang="en-IE" sz="1100" dirty="0">
              <a:solidFill>
                <a:schemeClr val="tx2"/>
              </a:solidFill>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latin typeface="+mj-lt"/>
              </a:rPr>
              <a:t>Activity 2</a:t>
            </a:r>
          </a:p>
        </p:txBody>
      </p:sp>
      <p:pic>
        <p:nvPicPr>
          <p:cNvPr id="7" name="Picture 6" descr="Table&#10;&#10;Description automatically generated">
            <a:extLst>
              <a:ext uri="{FF2B5EF4-FFF2-40B4-BE49-F238E27FC236}">
                <a16:creationId xmlns:a16="http://schemas.microsoft.com/office/drawing/2014/main" id="{43B8B0D8-9865-4E6D-BE4B-D478B3678A20}"/>
              </a:ext>
            </a:extLst>
          </p:cNvPr>
          <p:cNvPicPr>
            <a:picLocks noChangeAspect="1"/>
          </p:cNvPicPr>
          <p:nvPr/>
        </p:nvPicPr>
        <p:blipFill rotWithShape="1">
          <a:blip r:embed="rId3">
            <a:extLst>
              <a:ext uri="{28A0092B-C50C-407E-A947-70E740481C1C}">
                <a14:useLocalDpi xmlns:a14="http://schemas.microsoft.com/office/drawing/2010/main" val="0"/>
              </a:ext>
            </a:extLst>
          </a:blip>
          <a:srcRect l="10421" t="8115" r="38561" b="3380"/>
          <a:stretch/>
        </p:blipFill>
        <p:spPr>
          <a:xfrm>
            <a:off x="6229350" y="112802"/>
            <a:ext cx="2808569" cy="6370670"/>
          </a:xfrm>
          <a:prstGeom prst="rect">
            <a:avLst/>
          </a:prstGeom>
          <a:ln>
            <a:solidFill>
              <a:schemeClr val="tx1"/>
            </a:solidFill>
          </a:ln>
        </p:spPr>
      </p:pic>
      <p:pic>
        <p:nvPicPr>
          <p:cNvPr id="19" name="Picture 18">
            <a:extLst>
              <a:ext uri="{FF2B5EF4-FFF2-40B4-BE49-F238E27FC236}">
                <a16:creationId xmlns:a16="http://schemas.microsoft.com/office/drawing/2014/main" id="{208B3EBF-2D4F-40FD-9A60-122F88FC2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633" y="4308194"/>
            <a:ext cx="2231080" cy="2549806"/>
          </a:xfrm>
          <a:prstGeom prst="rect">
            <a:avLst/>
          </a:prstGeom>
        </p:spPr>
      </p:pic>
      <p:pic>
        <p:nvPicPr>
          <p:cNvPr id="12" name="Picture 11" descr="A picture containing company name&#10;&#10;Description automatically generated">
            <a:extLst>
              <a:ext uri="{FF2B5EF4-FFF2-40B4-BE49-F238E27FC236}">
                <a16:creationId xmlns:a16="http://schemas.microsoft.com/office/drawing/2014/main" id="{2B19B8C0-9077-4D47-9C17-46EA79CCB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10" y="837007"/>
            <a:ext cx="5121307" cy="3702150"/>
          </a:xfrm>
          <a:prstGeom prst="rect">
            <a:avLst/>
          </a:prstGeom>
        </p:spPr>
      </p:pic>
      <p:sp>
        <p:nvSpPr>
          <p:cNvPr id="14" name="TextBox 13">
            <a:extLst>
              <a:ext uri="{FF2B5EF4-FFF2-40B4-BE49-F238E27FC236}">
                <a16:creationId xmlns:a16="http://schemas.microsoft.com/office/drawing/2014/main" id="{DAF2B7DD-AAC2-4B32-A9C7-B0D84E081D94}"/>
              </a:ext>
            </a:extLst>
          </p:cNvPr>
          <p:cNvSpPr txBox="1"/>
          <p:nvPr/>
        </p:nvSpPr>
        <p:spPr>
          <a:xfrm>
            <a:off x="154453" y="4539157"/>
            <a:ext cx="5639118" cy="923330"/>
          </a:xfrm>
          <a:prstGeom prst="rect">
            <a:avLst/>
          </a:prstGeom>
          <a:noFill/>
        </p:spPr>
        <p:txBody>
          <a:bodyPr wrap="square">
            <a:spAutoFit/>
          </a:bodyPr>
          <a:lstStyle/>
          <a:p>
            <a:r>
              <a:rPr kumimoji="0" lang="en-IE" sz="1400" b="0" i="0" u="none" strike="noStrike" kern="1200" cap="none" spc="0" normalizeH="0" baseline="0" noProof="0" dirty="0">
                <a:ln>
                  <a:noFill/>
                </a:ln>
                <a:solidFill>
                  <a:srgbClr val="000000"/>
                </a:solidFill>
                <a:effectLst/>
                <a:uLnTx/>
                <a:uFillTx/>
                <a:latin typeface="Gotham Rounded Light"/>
              </a:rPr>
              <a:t>Poster featuring drawings of 8 Global Goals</a:t>
            </a:r>
          </a:p>
          <a:p>
            <a:endParaRPr kumimoji="0" lang="en-IE" sz="800" i="0" u="none" strike="noStrike" kern="1200" cap="none" spc="0" normalizeH="0" baseline="0" noProof="0" dirty="0">
              <a:ln>
                <a:noFill/>
              </a:ln>
              <a:effectLst/>
              <a:uLnTx/>
              <a:uFillTx/>
              <a:latin typeface="Gotham Rounded Light"/>
            </a:endParaRPr>
          </a:p>
          <a:p>
            <a:r>
              <a:rPr kumimoji="0" lang="en-IE" sz="1400" i="0" u="none" strike="noStrike" kern="1200" cap="none" spc="0" normalizeH="0" baseline="0" noProof="0" dirty="0">
                <a:ln>
                  <a:noFill/>
                </a:ln>
                <a:effectLst/>
                <a:uLnTx/>
                <a:uFillTx/>
                <a:latin typeface="Gotham Rounded Light"/>
              </a:rPr>
              <a:t>Entry from a pupil in </a:t>
            </a:r>
            <a:r>
              <a:rPr lang="en-US" sz="1400" dirty="0" err="1">
                <a:latin typeface="Gotham Rounded Light"/>
              </a:rPr>
              <a:t>Scoil</a:t>
            </a:r>
            <a:r>
              <a:rPr lang="en-US" sz="1400" dirty="0">
                <a:latin typeface="Gotham Rounded Light"/>
              </a:rPr>
              <a:t> Mhuire </a:t>
            </a:r>
            <a:r>
              <a:rPr lang="en-US" sz="1400" dirty="0" err="1">
                <a:latin typeface="Gotham Rounded Light"/>
              </a:rPr>
              <a:t>Moylagh</a:t>
            </a:r>
            <a:r>
              <a:rPr lang="en-US" sz="1400" dirty="0">
                <a:latin typeface="Gotham Rounded Light"/>
              </a:rPr>
              <a:t>, Co </a:t>
            </a:r>
            <a:r>
              <a:rPr lang="en-US" sz="1400" dirty="0" err="1">
                <a:latin typeface="Gotham Rounded Light"/>
              </a:rPr>
              <a:t>Meath</a:t>
            </a:r>
            <a:endParaRPr kumimoji="0" lang="en-IE" sz="1400" i="0" u="none" strike="noStrike" kern="1200" cap="none" spc="0" normalizeH="0" baseline="0" noProof="0" dirty="0">
              <a:ln>
                <a:noFill/>
              </a:ln>
              <a:effectLst/>
              <a:uLnTx/>
              <a:uFillTx/>
              <a:latin typeface="Gotham Rounded Light"/>
            </a:endParaRPr>
          </a:p>
          <a:p>
            <a:endParaRPr lang="en-IE" dirty="0"/>
          </a:p>
        </p:txBody>
      </p:sp>
      <p:sp>
        <p:nvSpPr>
          <p:cNvPr id="15" name="TextBox 14">
            <a:extLst>
              <a:ext uri="{FF2B5EF4-FFF2-40B4-BE49-F238E27FC236}">
                <a16:creationId xmlns:a16="http://schemas.microsoft.com/office/drawing/2014/main" id="{56C90DE8-9B4E-4256-97E0-E571D00DC2A5}"/>
              </a:ext>
            </a:extLst>
          </p:cNvPr>
          <p:cNvSpPr txBox="1"/>
          <p:nvPr/>
        </p:nvSpPr>
        <p:spPr>
          <a:xfrm>
            <a:off x="9182911" y="1402407"/>
            <a:ext cx="2628089" cy="1508105"/>
          </a:xfrm>
          <a:prstGeom prst="rect">
            <a:avLst/>
          </a:prstGeom>
          <a:solidFill>
            <a:schemeClr val="bg1"/>
          </a:solidFill>
        </p:spPr>
        <p:txBody>
          <a:bodyPr wrap="square">
            <a:spAutoFit/>
          </a:bodyPr>
          <a:lstStyle/>
          <a:p>
            <a:r>
              <a:rPr kumimoji="0" lang="en-IE" sz="1400" b="0" i="0" u="none" strike="noStrike" kern="1200" cap="none" spc="0" normalizeH="0" baseline="0" noProof="0" dirty="0">
                <a:ln>
                  <a:noFill/>
                </a:ln>
                <a:solidFill>
                  <a:srgbClr val="000000"/>
                </a:solidFill>
                <a:effectLst/>
                <a:uLnTx/>
                <a:uFillTx/>
                <a:latin typeface="Gotham Rounded Light"/>
                <a:ea typeface="+mn-ea"/>
                <a:cs typeface="+mn-cs"/>
              </a:rPr>
              <a:t>A million dreams </a:t>
            </a:r>
          </a:p>
          <a:p>
            <a:r>
              <a:rPr kumimoji="0" lang="en-IE" sz="1400" b="0" i="0" u="none" strike="noStrike" kern="1200" cap="none" spc="0" normalizeH="0" baseline="0" noProof="0" dirty="0">
                <a:ln>
                  <a:noFill/>
                </a:ln>
                <a:solidFill>
                  <a:srgbClr val="000000"/>
                </a:solidFill>
                <a:effectLst/>
                <a:uLnTx/>
                <a:uFillTx/>
                <a:latin typeface="Gotham Rounded Light"/>
                <a:ea typeface="+mn-ea"/>
                <a:cs typeface="+mn-cs"/>
              </a:rPr>
              <a:t>(The Greatest Showman) </a:t>
            </a:r>
          </a:p>
          <a:p>
            <a:r>
              <a:rPr kumimoji="0" lang="en-IE" sz="1400" b="0" i="0" u="none" strike="noStrike" kern="1200" cap="none" spc="0" normalizeH="0" baseline="0" noProof="0" dirty="0">
                <a:ln>
                  <a:noFill/>
                </a:ln>
                <a:solidFill>
                  <a:srgbClr val="000000"/>
                </a:solidFill>
                <a:effectLst/>
                <a:uLnTx/>
                <a:uFillTx/>
                <a:latin typeface="Gotham Rounded Light"/>
                <a:ea typeface="+mn-ea"/>
                <a:cs typeface="+mn-cs"/>
              </a:rPr>
              <a:t>lyrics </a:t>
            </a:r>
            <a:r>
              <a:rPr lang="en-IE" sz="1400" dirty="0">
                <a:solidFill>
                  <a:srgbClr val="000000"/>
                </a:solidFill>
                <a:latin typeface="Gotham Rounded Light"/>
              </a:rPr>
              <a:t>focusing on </a:t>
            </a:r>
            <a:r>
              <a:rPr kumimoji="0" lang="en-IE" sz="1400" b="0" i="0" u="none" strike="noStrike" kern="1200" cap="none" spc="0" normalizeH="0" baseline="0" noProof="0" dirty="0">
                <a:ln>
                  <a:noFill/>
                </a:ln>
                <a:solidFill>
                  <a:srgbClr val="000000"/>
                </a:solidFill>
                <a:effectLst/>
                <a:uLnTx/>
                <a:uFillTx/>
                <a:latin typeface="Gotham Rounded Light"/>
                <a:ea typeface="+mn-ea"/>
                <a:cs typeface="+mn-cs"/>
              </a:rPr>
              <a:t>the 2021 Award theme: Partnerships for the Goals</a:t>
            </a:r>
          </a:p>
          <a:p>
            <a:endParaRPr lang="en-IE" sz="800" dirty="0">
              <a:latin typeface="Gotham Rounded Light"/>
            </a:endParaRPr>
          </a:p>
          <a:p>
            <a:r>
              <a:rPr lang="en-IE" sz="1400" dirty="0">
                <a:latin typeface="Gotham Rounded Light"/>
              </a:rPr>
              <a:t>Entry from 3</a:t>
            </a:r>
            <a:r>
              <a:rPr lang="en-IE" sz="1400" baseline="30000" dirty="0">
                <a:latin typeface="Gotham Rounded Light"/>
              </a:rPr>
              <a:t>rd</a:t>
            </a:r>
            <a:r>
              <a:rPr lang="en-IE" sz="1400" dirty="0">
                <a:latin typeface="Gotham Rounded Light"/>
              </a:rPr>
              <a:t> class, </a:t>
            </a:r>
            <a:r>
              <a:rPr lang="en-US" sz="1400" dirty="0">
                <a:latin typeface="Gotham Rounded Light"/>
              </a:rPr>
              <a:t>Ballina Primary School, Tipperary</a:t>
            </a:r>
            <a:endParaRPr lang="en-IE" sz="1400" dirty="0">
              <a:latin typeface="Gotham Rounded Light"/>
            </a:endParaRPr>
          </a:p>
        </p:txBody>
      </p:sp>
    </p:spTree>
    <p:extLst>
      <p:ext uri="{BB962C8B-B14F-4D97-AF65-F5344CB8AC3E}">
        <p14:creationId xmlns:p14="http://schemas.microsoft.com/office/powerpoint/2010/main" val="140503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9947" y="82200"/>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latin typeface="+mj-lt"/>
              </a:rPr>
              <a:t>Activity 2</a:t>
            </a:r>
          </a:p>
        </p:txBody>
      </p:sp>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3912366" cy="307777"/>
          </a:xfrm>
          <a:prstGeom prst="rect">
            <a:avLst/>
          </a:prstGeom>
          <a:noFill/>
        </p:spPr>
        <p:txBody>
          <a:bodyPr wrap="square" rtlCol="0">
            <a:spAutoFit/>
          </a:bodyPr>
          <a:lstStyle/>
          <a:p>
            <a:r>
              <a:rPr lang="en-IE" sz="1400" dirty="0">
                <a:solidFill>
                  <a:schemeClr val="tx2"/>
                </a:solidFill>
              </a:rPr>
              <a:t>Slide 7 of 7 | </a:t>
            </a:r>
            <a:r>
              <a:rPr lang="en-IE" sz="1100" dirty="0">
                <a:solidFill>
                  <a:schemeClr val="tx2"/>
                </a:solidFill>
              </a:rPr>
              <a:t>Generating ideas</a:t>
            </a:r>
          </a:p>
        </p:txBody>
      </p:sp>
      <p:graphicFrame>
        <p:nvGraphicFramePr>
          <p:cNvPr id="4" name="Table 5">
            <a:extLst>
              <a:ext uri="{FF2B5EF4-FFF2-40B4-BE49-F238E27FC236}">
                <a16:creationId xmlns:a16="http://schemas.microsoft.com/office/drawing/2014/main" id="{06E1DB6D-EF0D-48E9-AF0A-78A9E9B2959C}"/>
              </a:ext>
            </a:extLst>
          </p:cNvPr>
          <p:cNvGraphicFramePr>
            <a:graphicFrameLocks noGrp="1"/>
          </p:cNvGraphicFramePr>
          <p:nvPr>
            <p:extLst>
              <p:ext uri="{D42A27DB-BD31-4B8C-83A1-F6EECF244321}">
                <p14:modId xmlns:p14="http://schemas.microsoft.com/office/powerpoint/2010/main" val="2986024752"/>
              </p:ext>
            </p:extLst>
          </p:nvPr>
        </p:nvGraphicFramePr>
        <p:xfrm>
          <a:off x="239947" y="852454"/>
          <a:ext cx="11628203" cy="4572000"/>
        </p:xfrm>
        <a:graphic>
          <a:graphicData uri="http://schemas.openxmlformats.org/drawingml/2006/table">
            <a:tbl>
              <a:tblPr firstRow="1" bandRow="1">
                <a:tableStyleId>{F5AB1C69-6EDB-4FF4-983F-18BD219EF322}</a:tableStyleId>
              </a:tblPr>
              <a:tblGrid>
                <a:gridCol w="5227402">
                  <a:extLst>
                    <a:ext uri="{9D8B030D-6E8A-4147-A177-3AD203B41FA5}">
                      <a16:colId xmlns:a16="http://schemas.microsoft.com/office/drawing/2014/main" val="395686919"/>
                    </a:ext>
                  </a:extLst>
                </a:gridCol>
                <a:gridCol w="1238250">
                  <a:extLst>
                    <a:ext uri="{9D8B030D-6E8A-4147-A177-3AD203B41FA5}">
                      <a16:colId xmlns:a16="http://schemas.microsoft.com/office/drawing/2014/main" val="725254438"/>
                    </a:ext>
                  </a:extLst>
                </a:gridCol>
                <a:gridCol w="5162551">
                  <a:extLst>
                    <a:ext uri="{9D8B030D-6E8A-4147-A177-3AD203B41FA5}">
                      <a16:colId xmlns:a16="http://schemas.microsoft.com/office/drawing/2014/main" val="4046745151"/>
                    </a:ext>
                  </a:extLst>
                </a:gridCol>
              </a:tblGrid>
              <a:tr h="370840">
                <a:tc>
                  <a:txBody>
                    <a:bodyPr/>
                    <a:lstStyle/>
                    <a:p>
                      <a:r>
                        <a:rPr lang="en-IE" sz="2000" dirty="0"/>
                        <a:t>Topic?</a:t>
                      </a:r>
                    </a:p>
                  </a:txBody>
                  <a:tcPr/>
                </a:tc>
                <a:tc>
                  <a:txBody>
                    <a:bodyPr/>
                    <a:lstStyle/>
                    <a:p>
                      <a:endParaRPr lang="en-IE" sz="2000" dirty="0"/>
                    </a:p>
                  </a:txBody>
                  <a:tcPr>
                    <a:solidFill>
                      <a:schemeClr val="bg1"/>
                    </a:solidFill>
                  </a:tcPr>
                </a:tc>
                <a:tc>
                  <a:txBody>
                    <a:bodyPr/>
                    <a:lstStyle/>
                    <a:p>
                      <a:r>
                        <a:rPr lang="en-IE" sz="2000" dirty="0"/>
                        <a:t>Format?</a:t>
                      </a:r>
                    </a:p>
                  </a:txBody>
                  <a:tcPr/>
                </a:tc>
                <a:extLst>
                  <a:ext uri="{0D108BD9-81ED-4DB2-BD59-A6C34878D82A}">
                    <a16:rowId xmlns:a16="http://schemas.microsoft.com/office/drawing/2014/main" val="389198440"/>
                  </a:ext>
                </a:extLst>
              </a:tr>
              <a:tr h="370840">
                <a:tc>
                  <a:txBody>
                    <a:bodyPr/>
                    <a:lstStyle/>
                    <a:p>
                      <a:r>
                        <a:rPr lang="en-IE" sz="2000" dirty="0"/>
                        <a:t>One or more of the Global Goals for Sustainable Development</a:t>
                      </a:r>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3047202780"/>
                  </a:ext>
                </a:extLst>
              </a:tr>
              <a:tr h="370840">
                <a:tc>
                  <a:txBody>
                    <a:bodyPr/>
                    <a:lstStyle/>
                    <a:p>
                      <a:r>
                        <a:rPr lang="en-IE" sz="2000" dirty="0"/>
                        <a:t>Partnership for the Goals (2021 Awards theme)</a:t>
                      </a:r>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2495535765"/>
                  </a:ext>
                </a:extLst>
              </a:tr>
              <a:tr h="370840">
                <a:tc>
                  <a:txBody>
                    <a:bodyPr/>
                    <a:lstStyle/>
                    <a:p>
                      <a:r>
                        <a:rPr lang="en-IE" sz="2000" dirty="0"/>
                        <a:t>The work of Irish Aid in focus countries</a:t>
                      </a:r>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3178686168"/>
                  </a:ext>
                </a:extLst>
              </a:tr>
              <a:tr h="370840">
                <a:tc>
                  <a:txBody>
                    <a:bodyPr/>
                    <a:lstStyle/>
                    <a:p>
                      <a:endParaRPr lang="en-IE" sz="2000" dirty="0"/>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1040270918"/>
                  </a:ext>
                </a:extLst>
              </a:tr>
              <a:tr h="370840">
                <a:tc>
                  <a:txBody>
                    <a:bodyPr/>
                    <a:lstStyle/>
                    <a:p>
                      <a:endParaRPr lang="en-IE" sz="2000" dirty="0"/>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1585278728"/>
                  </a:ext>
                </a:extLst>
              </a:tr>
              <a:tr h="370840">
                <a:tc>
                  <a:txBody>
                    <a:bodyPr/>
                    <a:lstStyle/>
                    <a:p>
                      <a:endParaRPr lang="en-IE" sz="2000" dirty="0"/>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3782853208"/>
                  </a:ext>
                </a:extLst>
              </a:tr>
              <a:tr h="370840">
                <a:tc>
                  <a:txBody>
                    <a:bodyPr/>
                    <a:lstStyle/>
                    <a:p>
                      <a:endParaRPr lang="en-IE" sz="2000" dirty="0"/>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1876720777"/>
                  </a:ext>
                </a:extLst>
              </a:tr>
              <a:tr h="370840">
                <a:tc>
                  <a:txBody>
                    <a:bodyPr/>
                    <a:lstStyle/>
                    <a:p>
                      <a:endParaRPr lang="en-IE" sz="2000" dirty="0"/>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2481674829"/>
                  </a:ext>
                </a:extLst>
              </a:tr>
              <a:tr h="370840">
                <a:tc>
                  <a:txBody>
                    <a:bodyPr/>
                    <a:lstStyle/>
                    <a:p>
                      <a:endParaRPr lang="en-IE" sz="2000" dirty="0"/>
                    </a:p>
                  </a:txBody>
                  <a:tcPr/>
                </a:tc>
                <a:tc>
                  <a:txBody>
                    <a:bodyPr/>
                    <a:lstStyle/>
                    <a:p>
                      <a:endParaRPr lang="en-IE" sz="2000" dirty="0"/>
                    </a:p>
                  </a:txBody>
                  <a:tcPr>
                    <a:solidFill>
                      <a:schemeClr val="bg1"/>
                    </a:solidFill>
                  </a:tcPr>
                </a:tc>
                <a:tc>
                  <a:txBody>
                    <a:bodyPr/>
                    <a:lstStyle/>
                    <a:p>
                      <a:endParaRPr lang="en-IE" sz="2000" dirty="0"/>
                    </a:p>
                  </a:txBody>
                  <a:tcPr/>
                </a:tc>
                <a:extLst>
                  <a:ext uri="{0D108BD9-81ED-4DB2-BD59-A6C34878D82A}">
                    <a16:rowId xmlns:a16="http://schemas.microsoft.com/office/drawing/2014/main" val="2850600199"/>
                  </a:ext>
                </a:extLst>
              </a:tr>
            </a:tbl>
          </a:graphicData>
        </a:graphic>
      </p:graphicFrame>
    </p:spTree>
    <p:extLst>
      <p:ext uri="{BB962C8B-B14F-4D97-AF65-F5344CB8AC3E}">
        <p14:creationId xmlns:p14="http://schemas.microsoft.com/office/powerpoint/2010/main" val="1078641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B81673-1EB9-4691-99F7-6B59B6D27353}"/>
              </a:ext>
            </a:extLst>
          </p:cNvPr>
          <p:cNvSpPr txBox="1"/>
          <p:nvPr/>
        </p:nvSpPr>
        <p:spPr>
          <a:xfrm>
            <a:off x="697212" y="6478366"/>
            <a:ext cx="2916196" cy="307777"/>
          </a:xfrm>
          <a:prstGeom prst="rect">
            <a:avLst/>
          </a:prstGeom>
          <a:noFill/>
        </p:spPr>
        <p:txBody>
          <a:bodyPr wrap="square" rtlCol="0">
            <a:spAutoFit/>
          </a:bodyPr>
          <a:lstStyle/>
          <a:p>
            <a:r>
              <a:rPr lang="en-IE" sz="1400" dirty="0">
                <a:solidFill>
                  <a:schemeClr val="tx2"/>
                </a:solidFill>
              </a:rPr>
              <a:t>Slide 1 of 2 | </a:t>
            </a:r>
            <a:r>
              <a:rPr lang="en-IE" sz="1100" dirty="0">
                <a:solidFill>
                  <a:schemeClr val="tx2"/>
                </a:solidFill>
              </a:rPr>
              <a:t>Global Goal Getters</a:t>
            </a:r>
          </a:p>
        </p:txBody>
      </p:sp>
      <p:pic>
        <p:nvPicPr>
          <p:cNvPr id="7" name="Picture 6">
            <a:extLst>
              <a:ext uri="{FF2B5EF4-FFF2-40B4-BE49-F238E27FC236}">
                <a16:creationId xmlns:a16="http://schemas.microsoft.com/office/drawing/2014/main" id="{578D34B7-A2C0-4FBD-92D0-66210DBF1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0920" y="3429000"/>
            <a:ext cx="2231080" cy="2549806"/>
          </a:xfrm>
          <a:prstGeom prst="rect">
            <a:avLst/>
          </a:prstGeom>
        </p:spPr>
      </p:pic>
      <p:pic>
        <p:nvPicPr>
          <p:cNvPr id="2052" name="Picture 4" descr="Free Walking Footprints Cliparts, Download Free Clip Art, Free Clip Art on  Clipart Library">
            <a:extLst>
              <a:ext uri="{FF2B5EF4-FFF2-40B4-BE49-F238E27FC236}">
                <a16:creationId xmlns:a16="http://schemas.microsoft.com/office/drawing/2014/main" id="{0A2A7500-48CF-4F21-81E4-E90243F9AA24}"/>
              </a:ext>
            </a:extLst>
          </p:cNvPr>
          <p:cNvPicPr>
            <a:picLocks noChangeAspect="1" noChangeArrowheads="1"/>
          </p:cNvPicPr>
          <p:nvPr/>
        </p:nvPicPr>
        <p:blipFill>
          <a:blip r:embed="rId4">
            <a:duotone>
              <a:schemeClr val="accent4">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rot="7269281">
            <a:off x="3477909" y="-2571027"/>
            <a:ext cx="3600585" cy="1024166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90249F12-33D7-4442-BF39-8E91B7F66B4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latin typeface="+mj-lt"/>
              </a:rPr>
              <a:t>Activity 3</a:t>
            </a:r>
          </a:p>
        </p:txBody>
      </p:sp>
    </p:spTree>
    <p:extLst>
      <p:ext uri="{BB962C8B-B14F-4D97-AF65-F5344CB8AC3E}">
        <p14:creationId xmlns:p14="http://schemas.microsoft.com/office/powerpoint/2010/main" val="134113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750489"/>
            <a:ext cx="5617027" cy="497508"/>
          </a:xfrm>
          <a:prstGeom prst="rect">
            <a:avLst/>
          </a:prstGeom>
          <a:solidFill>
            <a:schemeClr val="accent1">
              <a:lumMod val="20000"/>
              <a:lumOff val="80000"/>
            </a:schemeClr>
          </a:solidFill>
          <a:ln w="28575">
            <a:solidFill>
              <a:schemeClr val="accent1">
                <a:lumMod val="75000"/>
              </a:schemeClr>
            </a:solidFill>
          </a:ln>
        </p:spPr>
        <p:txBody>
          <a:bodyPr wrap="square" rtlCol="0">
            <a:spAutoFit/>
          </a:bodyPr>
          <a:lstStyle/>
          <a:p>
            <a:pPr algn="ctr">
              <a:lnSpc>
                <a:spcPct val="150000"/>
              </a:lnSpc>
            </a:pPr>
            <a:r>
              <a:rPr lang="en-IE" sz="2000" dirty="0"/>
              <a:t>revised key content from Lessons 1-3</a:t>
            </a:r>
          </a:p>
        </p:txBody>
      </p:sp>
      <p:sp>
        <p:nvSpPr>
          <p:cNvPr id="8" name="TextBox 7">
            <a:extLst>
              <a:ext uri="{FF2B5EF4-FFF2-40B4-BE49-F238E27FC236}">
                <a16:creationId xmlns:a16="http://schemas.microsoft.com/office/drawing/2014/main" id="{BE75747E-933C-4BEE-965F-9DB0F3477663}"/>
              </a:ext>
            </a:extLst>
          </p:cNvPr>
          <p:cNvSpPr txBox="1"/>
          <p:nvPr/>
        </p:nvSpPr>
        <p:spPr>
          <a:xfrm>
            <a:off x="697212" y="6478366"/>
            <a:ext cx="2916196" cy="307777"/>
          </a:xfrm>
          <a:prstGeom prst="rect">
            <a:avLst/>
          </a:prstGeom>
          <a:noFill/>
        </p:spPr>
        <p:txBody>
          <a:bodyPr wrap="square" rtlCol="0">
            <a:spAutoFit/>
          </a:bodyPr>
          <a:lstStyle/>
          <a:p>
            <a:r>
              <a:rPr lang="en-IE" sz="1400" dirty="0">
                <a:solidFill>
                  <a:schemeClr val="tx2"/>
                </a:solidFill>
              </a:rPr>
              <a:t>Slide 2 of 2 | </a:t>
            </a:r>
            <a:r>
              <a:rPr lang="en-IE" sz="1100" dirty="0">
                <a:solidFill>
                  <a:schemeClr val="tx2"/>
                </a:solidFill>
              </a:rPr>
              <a:t>Global Goal Getters</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endParaRPr lang="en-IE" dirty="0"/>
          </a:p>
        </p:txBody>
      </p:sp>
      <p:sp>
        <p:nvSpPr>
          <p:cNvPr id="12" name="TextBox 11">
            <a:extLst>
              <a:ext uri="{FF2B5EF4-FFF2-40B4-BE49-F238E27FC236}">
                <a16:creationId xmlns:a16="http://schemas.microsoft.com/office/drawing/2014/main" id="{D1F8E31E-0250-4E20-A54B-F6725FBA28AA}"/>
              </a:ext>
            </a:extLst>
          </p:cNvPr>
          <p:cNvSpPr txBox="1"/>
          <p:nvPr/>
        </p:nvSpPr>
        <p:spPr>
          <a:xfrm>
            <a:off x="6371292" y="4241304"/>
            <a:ext cx="5138057" cy="1754326"/>
          </a:xfrm>
          <a:prstGeom prst="rect">
            <a:avLst/>
          </a:prstGeom>
          <a:noFill/>
        </p:spPr>
        <p:txBody>
          <a:bodyPr wrap="square" rtlCol="0">
            <a:spAutoFit/>
          </a:bodyPr>
          <a:lstStyle/>
          <a:p>
            <a:pPr algn="ctr"/>
            <a:r>
              <a:rPr lang="en-IE" sz="3600" b="1" dirty="0">
                <a:solidFill>
                  <a:schemeClr val="tx2"/>
                </a:solidFill>
              </a:rPr>
              <a:t>Well done class!</a:t>
            </a:r>
          </a:p>
          <a:p>
            <a:pPr algn="ctr"/>
            <a:r>
              <a:rPr lang="en-IE" sz="3600" b="1" dirty="0">
                <a:solidFill>
                  <a:schemeClr val="accent3"/>
                </a:solidFill>
              </a:rPr>
              <a:t>You’re all amazing Global Goal Getters!</a:t>
            </a:r>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534231"/>
            <a:ext cx="5617027" cy="1420838"/>
          </a:xfrm>
          <a:prstGeom prst="rect">
            <a:avLst/>
          </a:prstGeom>
          <a:solidFill>
            <a:schemeClr val="accent6">
              <a:lumMod val="20000"/>
              <a:lumOff val="80000"/>
            </a:schemeClr>
          </a:solidFill>
          <a:ln w="28575">
            <a:solidFill>
              <a:schemeClr val="accent6">
                <a:lumMod val="75000"/>
              </a:schemeClr>
            </a:solidFill>
          </a:ln>
        </p:spPr>
        <p:txBody>
          <a:bodyPr wrap="square" rtlCol="0">
            <a:spAutoFit/>
          </a:bodyPr>
          <a:lstStyle/>
          <a:p>
            <a:pPr algn="ctr">
              <a:lnSpc>
                <a:spcPct val="150000"/>
              </a:lnSpc>
            </a:pPr>
            <a:r>
              <a:rPr lang="en-IE" sz="2000" dirty="0"/>
              <a:t>learned how we can enter our work to appear in Irish Aid’s </a:t>
            </a:r>
            <a:r>
              <a:rPr lang="en-IE" sz="2000" i="1" dirty="0"/>
              <a:t>Global Goal Getters </a:t>
            </a:r>
            <a:r>
              <a:rPr lang="en-IE" sz="2000" dirty="0"/>
              <a:t>online magazine, by kids, for kids</a:t>
            </a:r>
          </a:p>
        </p:txBody>
      </p:sp>
      <p:sp>
        <p:nvSpPr>
          <p:cNvPr id="13" name="TextBox 12">
            <a:extLst>
              <a:ext uri="{FF2B5EF4-FFF2-40B4-BE49-F238E27FC236}">
                <a16:creationId xmlns:a16="http://schemas.microsoft.com/office/drawing/2014/main" id="{5B4189BB-62F0-9344-B84A-621FC9DD6587}"/>
              </a:ext>
            </a:extLst>
          </p:cNvPr>
          <p:cNvSpPr txBox="1"/>
          <p:nvPr/>
        </p:nvSpPr>
        <p:spPr>
          <a:xfrm>
            <a:off x="6131808" y="862370"/>
            <a:ext cx="5617027" cy="400110"/>
          </a:xfrm>
          <a:prstGeom prst="rect">
            <a:avLst/>
          </a:prstGeom>
          <a:noFill/>
        </p:spPr>
        <p:txBody>
          <a:bodyPr wrap="square" rtlCol="0">
            <a:spAutoFit/>
          </a:bodyPr>
          <a:lstStyle/>
          <a:p>
            <a:pPr algn="ctr"/>
            <a:r>
              <a:rPr lang="en-IE" sz="2000" b="1" dirty="0">
                <a:latin typeface="+mj-lt"/>
              </a:rPr>
              <a:t>We have…</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sp>
        <p:nvSpPr>
          <p:cNvPr id="25" name="Title 5">
            <a:extLst>
              <a:ext uri="{FF2B5EF4-FFF2-40B4-BE49-F238E27FC236}">
                <a16:creationId xmlns:a16="http://schemas.microsoft.com/office/drawing/2014/main" id="{E34817BA-E4A0-CC43-AB06-C454540A95E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latin typeface="+mj-lt"/>
              </a:rPr>
              <a:t>Activity 3</a:t>
            </a:r>
          </a:p>
        </p:txBody>
      </p:sp>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r>
              <a:rPr lang="en-US" sz="4400" dirty="0">
                <a:latin typeface="+mj-lt"/>
              </a:rPr>
              <a:t>Curriculum Links</a:t>
            </a:r>
          </a:p>
        </p:txBody>
      </p:sp>
      <p:pic>
        <p:nvPicPr>
          <p:cNvPr id="6" name="Picture 5">
            <a:extLst>
              <a:ext uri="{FF2B5EF4-FFF2-40B4-BE49-F238E27FC236}">
                <a16:creationId xmlns:a16="http://schemas.microsoft.com/office/drawing/2014/main" id="{04A9318B-8564-204A-8DA6-B09E0EB639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85115" y="4520426"/>
            <a:ext cx="1064587" cy="2181531"/>
          </a:xfrm>
          <a:prstGeom prst="rect">
            <a:avLst/>
          </a:prstGeom>
        </p:spPr>
      </p:pic>
      <p:pic>
        <p:nvPicPr>
          <p:cNvPr id="3" name="Picture 2" descr="A close up of a sign&#10;&#10;Description automatically generated">
            <a:extLst>
              <a:ext uri="{FF2B5EF4-FFF2-40B4-BE49-F238E27FC236}">
                <a16:creationId xmlns:a16="http://schemas.microsoft.com/office/drawing/2014/main" id="{FD03CC71-7706-FD4E-90D4-5DC7BF2885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43986" y="4710622"/>
            <a:ext cx="1928283" cy="2723563"/>
          </a:xfrm>
          <a:prstGeom prst="rect">
            <a:avLst/>
          </a:prstGeom>
        </p:spPr>
      </p:pic>
      <p:graphicFrame>
        <p:nvGraphicFramePr>
          <p:cNvPr id="7" name="Table 5">
            <a:extLst>
              <a:ext uri="{FF2B5EF4-FFF2-40B4-BE49-F238E27FC236}">
                <a16:creationId xmlns:a16="http://schemas.microsoft.com/office/drawing/2014/main" id="{CF9493F8-3C75-4B1F-8C60-1D9CF5DD4E3A}"/>
              </a:ext>
            </a:extLst>
          </p:cNvPr>
          <p:cNvGraphicFramePr>
            <a:graphicFrameLocks noGrp="1"/>
          </p:cNvGraphicFramePr>
          <p:nvPr>
            <p:extLst>
              <p:ext uri="{D42A27DB-BD31-4B8C-83A1-F6EECF244321}">
                <p14:modId xmlns:p14="http://schemas.microsoft.com/office/powerpoint/2010/main" val="1697364747"/>
              </p:ext>
            </p:extLst>
          </p:nvPr>
        </p:nvGraphicFramePr>
        <p:xfrm>
          <a:off x="309153" y="1614032"/>
          <a:ext cx="11512736" cy="2861501"/>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6">
                  <a:extLst>
                    <a:ext uri="{9D8B030D-6E8A-4147-A177-3AD203B41FA5}">
                      <a16:colId xmlns:a16="http://schemas.microsoft.com/office/drawing/2014/main" val="113760052"/>
                    </a:ext>
                  </a:extLst>
                </a:gridCol>
                <a:gridCol w="4888082">
                  <a:extLst>
                    <a:ext uri="{9D8B030D-6E8A-4147-A177-3AD203B41FA5}">
                      <a16:colId xmlns:a16="http://schemas.microsoft.com/office/drawing/2014/main" val="1599478832"/>
                    </a:ext>
                  </a:extLst>
                </a:gridCol>
              </a:tblGrid>
              <a:tr h="287116">
                <a:tc>
                  <a:txBody>
                    <a:bodyPr/>
                    <a:lstStyle/>
                    <a:p>
                      <a:r>
                        <a:rPr lang="en-IE" sz="1400" dirty="0"/>
                        <a:t>Curriculum area</a:t>
                      </a:r>
                      <a:endParaRPr lang="en-IE" sz="1400" dirty="0">
                        <a:solidFill>
                          <a:schemeClr val="tx1"/>
                        </a:solidFill>
                      </a:endParaRPr>
                    </a:p>
                  </a:txBody>
                  <a:tcPr/>
                </a:tc>
                <a:tc>
                  <a:txBody>
                    <a:bodyPr/>
                    <a:lstStyle/>
                    <a:p>
                      <a:r>
                        <a:rPr lang="en-IE" sz="1400" dirty="0"/>
                        <a:t>Subject</a:t>
                      </a:r>
                      <a:endParaRPr lang="en-IE" sz="1400" dirty="0">
                        <a:solidFill>
                          <a:schemeClr val="tx1"/>
                        </a:solidFill>
                      </a:endParaRPr>
                    </a:p>
                  </a:txBody>
                  <a:tcPr/>
                </a:tc>
                <a:tc>
                  <a:txBody>
                    <a:bodyPr/>
                    <a:lstStyle/>
                    <a:p>
                      <a:r>
                        <a:rPr lang="en-IE" sz="1400" dirty="0"/>
                        <a:t>Strand</a:t>
                      </a:r>
                      <a:endParaRPr lang="en-IE" sz="1400" dirty="0">
                        <a:solidFill>
                          <a:schemeClr val="tx1"/>
                        </a:solidFill>
                      </a:endParaRPr>
                    </a:p>
                  </a:txBody>
                  <a:tcPr/>
                </a:tc>
                <a:extLst>
                  <a:ext uri="{0D108BD9-81ED-4DB2-BD59-A6C34878D82A}">
                    <a16:rowId xmlns:a16="http://schemas.microsoft.com/office/drawing/2014/main" val="574933301"/>
                  </a:ext>
                </a:extLst>
              </a:tr>
              <a:tr h="689078">
                <a:tc rowSpan="2">
                  <a:txBody>
                    <a:bodyPr/>
                    <a:lstStyle/>
                    <a:p>
                      <a:r>
                        <a:rPr lang="en-IE" sz="1400" dirty="0">
                          <a:solidFill>
                            <a:schemeClr val="tx1"/>
                          </a:solidFill>
                        </a:rPr>
                        <a:t>Primary language</a:t>
                      </a:r>
                    </a:p>
                  </a:txBody>
                  <a:tcPr/>
                </a:tc>
                <a:tc>
                  <a:txBody>
                    <a:bodyPr/>
                    <a:lstStyle/>
                    <a:p>
                      <a:r>
                        <a:rPr lang="en-IE" sz="1400" dirty="0">
                          <a:solidFill>
                            <a:schemeClr val="tx1"/>
                          </a:solidFill>
                        </a:rPr>
                        <a:t>English</a:t>
                      </a:r>
                    </a:p>
                  </a:txBody>
                  <a:tcPr/>
                </a:tc>
                <a:tc>
                  <a:txBody>
                    <a:bodyPr/>
                    <a:lstStyle/>
                    <a:p>
                      <a:r>
                        <a:rPr lang="en-IE" sz="1400" dirty="0">
                          <a:solidFill>
                            <a:schemeClr val="tx1"/>
                          </a:solidFill>
                        </a:rPr>
                        <a:t>Oral language</a:t>
                      </a:r>
                    </a:p>
                    <a:p>
                      <a:r>
                        <a:rPr lang="en-IE" sz="1400" dirty="0">
                          <a:solidFill>
                            <a:schemeClr val="tx1"/>
                          </a:solidFill>
                        </a:rPr>
                        <a:t>Reading</a:t>
                      </a:r>
                    </a:p>
                    <a:p>
                      <a:r>
                        <a:rPr lang="en-IE" sz="1400" dirty="0">
                          <a:solidFill>
                            <a:schemeClr val="tx1"/>
                          </a:solidFill>
                        </a:rPr>
                        <a:t>Writing</a:t>
                      </a:r>
                    </a:p>
                  </a:txBody>
                  <a:tcPr/>
                </a:tc>
                <a:extLst>
                  <a:ext uri="{0D108BD9-81ED-4DB2-BD59-A6C34878D82A}">
                    <a16:rowId xmlns:a16="http://schemas.microsoft.com/office/drawing/2014/main" val="423533069"/>
                  </a:ext>
                </a:extLst>
              </a:tr>
              <a:tr h="689078">
                <a:tc vMerge="1">
                  <a:txBody>
                    <a:bodyPr/>
                    <a:lstStyle/>
                    <a:p>
                      <a:endParaRPr lang="en-IE" dirty="0">
                        <a:solidFill>
                          <a:schemeClr val="tx1"/>
                        </a:solidFill>
                      </a:endParaRPr>
                    </a:p>
                  </a:txBody>
                  <a:tcPr>
                    <a:solidFill>
                      <a:srgbClr val="F3E7ED"/>
                    </a:solidFill>
                  </a:tcPr>
                </a:tc>
                <a:tc>
                  <a:txBody>
                    <a:bodyPr/>
                    <a:lstStyle/>
                    <a:p>
                      <a:r>
                        <a:rPr lang="en-IE" sz="1400" dirty="0">
                          <a:solidFill>
                            <a:schemeClr val="tx1"/>
                          </a:solidFill>
                        </a:rPr>
                        <a:t>Gaeilge</a:t>
                      </a:r>
                    </a:p>
                  </a:txBody>
                  <a:tcPr>
                    <a:solidFill>
                      <a:srgbClr val="E6CBDA"/>
                    </a:solidFill>
                  </a:tcPr>
                </a:tc>
                <a:tc>
                  <a:txBody>
                    <a:bodyPr/>
                    <a:lstStyle/>
                    <a:p>
                      <a:r>
                        <a:rPr lang="en-IE" sz="1400" b="0" kern="1200" dirty="0">
                          <a:solidFill>
                            <a:schemeClr val="dk1"/>
                          </a:solidFill>
                          <a:effectLst/>
                        </a:rPr>
                        <a:t>Teanga ó Bhéal </a:t>
                      </a:r>
                    </a:p>
                    <a:p>
                      <a:r>
                        <a:rPr lang="en-IE" sz="1400" b="0" kern="1200" dirty="0">
                          <a:solidFill>
                            <a:schemeClr val="dk1"/>
                          </a:solidFill>
                          <a:effectLst/>
                        </a:rPr>
                        <a:t>Léitheoireacht </a:t>
                      </a:r>
                    </a:p>
                    <a:p>
                      <a:r>
                        <a:rPr lang="en-IE" sz="1400" b="0" kern="1200" dirty="0">
                          <a:solidFill>
                            <a:schemeClr val="dk1"/>
                          </a:solidFill>
                          <a:effectLst/>
                        </a:rPr>
                        <a:t>Scríbhneoireacht</a:t>
                      </a:r>
                      <a:endParaRPr lang="en-IE" sz="1400" dirty="0">
                        <a:solidFill>
                          <a:schemeClr val="tx1"/>
                        </a:solidFill>
                      </a:endParaRPr>
                    </a:p>
                  </a:txBody>
                  <a:tcPr>
                    <a:solidFill>
                      <a:srgbClr val="E6CBDA"/>
                    </a:solidFill>
                  </a:tcPr>
                </a:tc>
                <a:extLst>
                  <a:ext uri="{0D108BD9-81ED-4DB2-BD59-A6C34878D82A}">
                    <a16:rowId xmlns:a16="http://schemas.microsoft.com/office/drawing/2014/main" val="855837693"/>
                  </a:ext>
                </a:extLst>
              </a:tr>
              <a:tr h="287116">
                <a:tc>
                  <a:txBody>
                    <a:bodyPr/>
                    <a:lstStyle/>
                    <a:p>
                      <a:r>
                        <a:rPr lang="en-IE" sz="1400" dirty="0">
                          <a:solidFill>
                            <a:schemeClr val="tx1"/>
                          </a:solidFill>
                        </a:rPr>
                        <a:t>SESE</a:t>
                      </a:r>
                    </a:p>
                  </a:txBody>
                  <a:tcPr>
                    <a:solidFill>
                      <a:srgbClr val="F3E7ED"/>
                    </a:solidFill>
                  </a:tcPr>
                </a:tc>
                <a:tc>
                  <a:txBody>
                    <a:bodyPr/>
                    <a:lstStyle/>
                    <a:p>
                      <a:r>
                        <a:rPr lang="en-IE" sz="1400" dirty="0">
                          <a:solidFill>
                            <a:schemeClr val="tx1"/>
                          </a:solidFill>
                        </a:rPr>
                        <a:t>Geography</a:t>
                      </a:r>
                    </a:p>
                  </a:txBody>
                  <a:tcPr>
                    <a:solidFill>
                      <a:srgbClr val="F3E7ED"/>
                    </a:solidFill>
                  </a:tcPr>
                </a:tc>
                <a:tc>
                  <a:txBody>
                    <a:bodyPr/>
                    <a:lstStyle/>
                    <a:p>
                      <a:r>
                        <a:rPr lang="en-IE" sz="1400" dirty="0">
                          <a:solidFill>
                            <a:schemeClr val="tx1"/>
                          </a:solidFill>
                        </a:rPr>
                        <a:t>Human environments</a:t>
                      </a:r>
                    </a:p>
                  </a:txBody>
                  <a:tcPr>
                    <a:solidFill>
                      <a:srgbClr val="F3E7ED"/>
                    </a:solidFill>
                  </a:tcPr>
                </a:tc>
                <a:extLst>
                  <a:ext uri="{0D108BD9-81ED-4DB2-BD59-A6C34878D82A}">
                    <a16:rowId xmlns:a16="http://schemas.microsoft.com/office/drawing/2014/main" val="1248690621"/>
                  </a:ext>
                </a:extLst>
              </a:tr>
              <a:tr h="287116">
                <a:tc gridSpan="2">
                  <a:txBody>
                    <a:bodyPr/>
                    <a:lstStyle/>
                    <a:p>
                      <a:r>
                        <a:rPr lang="en-GB" sz="1400" dirty="0">
                          <a:solidFill>
                            <a:schemeClr val="tx1"/>
                          </a:solidFill>
                        </a:rPr>
                        <a:t>SPHE</a:t>
                      </a:r>
                      <a:endParaRPr lang="en-IE" sz="1400" dirty="0">
                        <a:solidFill>
                          <a:schemeClr val="tx1"/>
                        </a:solidFill>
                      </a:endParaRPr>
                    </a:p>
                  </a:txBody>
                  <a:tcPr/>
                </a:tc>
                <a:tc hMerge="1">
                  <a:txBody>
                    <a:bodyPr/>
                    <a:lstStyle/>
                    <a:p>
                      <a:endParaRPr lang="en-IE" dirty="0">
                        <a:solidFill>
                          <a:schemeClr val="tx1"/>
                        </a:solidFill>
                      </a:endParaRPr>
                    </a:p>
                  </a:txBody>
                  <a:tcPr/>
                </a:tc>
                <a:tc>
                  <a:txBody>
                    <a:bodyPr/>
                    <a:lstStyle/>
                    <a:p>
                      <a:r>
                        <a:rPr lang="en-IE" sz="1400" dirty="0">
                          <a:solidFill>
                            <a:schemeClr val="tx1"/>
                          </a:solidFill>
                        </a:rPr>
                        <a:t>Myself and the wider world</a:t>
                      </a:r>
                    </a:p>
                  </a:txBody>
                  <a:tcPr/>
                </a:tc>
                <a:extLst>
                  <a:ext uri="{0D108BD9-81ED-4DB2-BD59-A6C34878D82A}">
                    <a16:rowId xmlns:a16="http://schemas.microsoft.com/office/drawing/2014/main" val="1137565165"/>
                  </a:ext>
                </a:extLst>
              </a:tr>
              <a:tr h="484061">
                <a:tc>
                  <a:txBody>
                    <a:bodyPr/>
                    <a:lstStyle/>
                    <a:p>
                      <a:r>
                        <a:rPr lang="en-IE" sz="1400" dirty="0">
                          <a:solidFill>
                            <a:schemeClr val="tx1"/>
                          </a:solidFill>
                        </a:rPr>
                        <a:t>Visual Art</a:t>
                      </a:r>
                    </a:p>
                  </a:txBody>
                  <a:tcPr/>
                </a:tc>
                <a:tc>
                  <a:txBody>
                    <a:bodyPr/>
                    <a:lstStyle/>
                    <a:p>
                      <a:r>
                        <a:rPr lang="en-IE" sz="1400" dirty="0"/>
                        <a:t>Drawing</a:t>
                      </a:r>
                    </a:p>
                  </a:txBody>
                  <a:tcPr/>
                </a:tc>
                <a:tc>
                  <a:txBody>
                    <a:bodyPr/>
                    <a:lstStyle/>
                    <a:p>
                      <a:r>
                        <a:rPr lang="en-IE" sz="1400" dirty="0">
                          <a:solidFill>
                            <a:schemeClr val="tx1"/>
                          </a:solidFill>
                        </a:rPr>
                        <a:t>Making drawings</a:t>
                      </a:r>
                    </a:p>
                  </a:txBody>
                  <a:tcPr/>
                </a:tc>
                <a:extLst>
                  <a:ext uri="{0D108BD9-81ED-4DB2-BD59-A6C34878D82A}">
                    <a16:rowId xmlns:a16="http://schemas.microsoft.com/office/drawing/2014/main" val="3049468298"/>
                  </a:ext>
                </a:extLst>
              </a:tr>
            </a:tbl>
          </a:graphicData>
        </a:graphic>
      </p:graphicFrame>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r>
              <a:rPr lang="en-US" dirty="0">
                <a:latin typeface="+mj-lt"/>
              </a:rPr>
              <a:t>Lesson Content</a:t>
            </a:r>
          </a:p>
        </p:txBody>
      </p:sp>
      <p:graphicFrame>
        <p:nvGraphicFramePr>
          <p:cNvPr id="6" name="Table 2">
            <a:extLst>
              <a:ext uri="{FF2B5EF4-FFF2-40B4-BE49-F238E27FC236}">
                <a16:creationId xmlns:a16="http://schemas.microsoft.com/office/drawing/2014/main" id="{93AFB08A-3A5A-4A1D-A6F0-CB3790436C90}"/>
              </a:ext>
            </a:extLst>
          </p:cNvPr>
          <p:cNvGraphicFramePr>
            <a:graphicFrameLocks noGrp="1"/>
          </p:cNvGraphicFramePr>
          <p:nvPr>
            <p:extLst>
              <p:ext uri="{D42A27DB-BD31-4B8C-83A1-F6EECF244321}">
                <p14:modId xmlns:p14="http://schemas.microsoft.com/office/powerpoint/2010/main" val="2742643164"/>
              </p:ext>
            </p:extLst>
          </p:nvPr>
        </p:nvGraphicFramePr>
        <p:xfrm>
          <a:off x="231981" y="1086886"/>
          <a:ext cx="11597162" cy="3521674"/>
        </p:xfrm>
        <a:graphic>
          <a:graphicData uri="http://schemas.openxmlformats.org/drawingml/2006/table">
            <a:tbl>
              <a:tblPr firstRow="1" bandRow="1">
                <a:tableStyleId>{7DF18680-E054-41AD-8BC1-D1AEF772440D}</a:tableStyleId>
              </a:tblPr>
              <a:tblGrid>
                <a:gridCol w="1633023">
                  <a:extLst>
                    <a:ext uri="{9D8B030D-6E8A-4147-A177-3AD203B41FA5}">
                      <a16:colId xmlns:a16="http://schemas.microsoft.com/office/drawing/2014/main" val="1391745972"/>
                    </a:ext>
                  </a:extLst>
                </a:gridCol>
                <a:gridCol w="3635910">
                  <a:extLst>
                    <a:ext uri="{9D8B030D-6E8A-4147-A177-3AD203B41FA5}">
                      <a16:colId xmlns:a16="http://schemas.microsoft.com/office/drawing/2014/main" val="3466948302"/>
                    </a:ext>
                  </a:extLst>
                </a:gridCol>
                <a:gridCol w="5167086">
                  <a:extLst>
                    <a:ext uri="{9D8B030D-6E8A-4147-A177-3AD203B41FA5}">
                      <a16:colId xmlns:a16="http://schemas.microsoft.com/office/drawing/2014/main" val="2137672922"/>
                    </a:ext>
                  </a:extLst>
                </a:gridCol>
                <a:gridCol w="1161143">
                  <a:extLst>
                    <a:ext uri="{9D8B030D-6E8A-4147-A177-3AD203B41FA5}">
                      <a16:colId xmlns:a16="http://schemas.microsoft.com/office/drawing/2014/main" val="2045338422"/>
                    </a:ext>
                  </a:extLst>
                </a:gridCol>
              </a:tblGrid>
              <a:tr h="611410">
                <a:tc>
                  <a:txBody>
                    <a:bodyPr/>
                    <a:lstStyle/>
                    <a:p>
                      <a:r>
                        <a:rPr lang="en-IE" sz="1800" dirty="0"/>
                        <a:t>Activity No.</a:t>
                      </a:r>
                    </a:p>
                  </a:txBody>
                  <a:tcPr/>
                </a:tc>
                <a:tc>
                  <a:txBody>
                    <a:bodyPr/>
                    <a:lstStyle/>
                    <a:p>
                      <a:r>
                        <a:rPr lang="en-IE" sz="1800" dirty="0"/>
                        <a:t>Activity name</a:t>
                      </a:r>
                    </a:p>
                  </a:txBody>
                  <a:tcPr/>
                </a:tc>
                <a:tc>
                  <a:txBody>
                    <a:bodyPr/>
                    <a:lstStyle/>
                    <a:p>
                      <a:r>
                        <a:rPr lang="en-IE" sz="1800" dirty="0"/>
                        <a:t>Methodologies</a:t>
                      </a:r>
                    </a:p>
                  </a:txBody>
                  <a:tcPr/>
                </a:tc>
                <a:tc>
                  <a:txBody>
                    <a:bodyPr/>
                    <a:lstStyle/>
                    <a:p>
                      <a:pPr algn="r"/>
                      <a:r>
                        <a:rPr lang="en-IE" sz="1800" dirty="0"/>
                        <a:t>Slide No.</a:t>
                      </a:r>
                    </a:p>
                  </a:txBody>
                  <a:tcPr/>
                </a:tc>
                <a:extLst>
                  <a:ext uri="{0D108BD9-81ED-4DB2-BD59-A6C34878D82A}">
                    <a16:rowId xmlns:a16="http://schemas.microsoft.com/office/drawing/2014/main" val="878082858"/>
                  </a:ext>
                </a:extLst>
              </a:tr>
              <a:tr h="441384">
                <a:tc gridSpan="3">
                  <a:txBody>
                    <a:bodyPr/>
                    <a:lstStyle/>
                    <a:p>
                      <a:r>
                        <a:rPr lang="en-IE" sz="1800" dirty="0"/>
                        <a:t>Learning Intentions</a:t>
                      </a:r>
                    </a:p>
                  </a:txBody>
                  <a:tcPr/>
                </a:tc>
                <a:tc hMerge="1">
                  <a:txBody>
                    <a:bodyPr/>
                    <a:lstStyle/>
                    <a:p>
                      <a:endParaRPr lang="en-IE" sz="1400" dirty="0"/>
                    </a:p>
                  </a:txBody>
                  <a:tcPr/>
                </a:tc>
                <a:tc hMerge="1">
                  <a:txBody>
                    <a:bodyPr/>
                    <a:lstStyle/>
                    <a:p>
                      <a:endParaRPr lang="en-IE"/>
                    </a:p>
                  </a:txBody>
                  <a:tcPr/>
                </a:tc>
                <a:tc>
                  <a:txBody>
                    <a:bodyPr/>
                    <a:lstStyle/>
                    <a:p>
                      <a:pPr algn="r"/>
                      <a:r>
                        <a:rPr lang="en-IE" sz="1800" dirty="0"/>
                        <a:t>4</a:t>
                      </a:r>
                    </a:p>
                  </a:txBody>
                  <a:tcPr/>
                </a:tc>
                <a:extLst>
                  <a:ext uri="{0D108BD9-81ED-4DB2-BD59-A6C34878D82A}">
                    <a16:rowId xmlns:a16="http://schemas.microsoft.com/office/drawing/2014/main" val="983773265"/>
                  </a:ext>
                </a:extLst>
              </a:tr>
              <a:tr h="545463">
                <a:tc>
                  <a:txBody>
                    <a:bodyPr/>
                    <a:lstStyle/>
                    <a:p>
                      <a:r>
                        <a:rPr lang="en-IE" sz="1800" dirty="0"/>
                        <a:t>1</a:t>
                      </a:r>
                    </a:p>
                  </a:txBody>
                  <a:tcPr/>
                </a:tc>
                <a:tc>
                  <a:txBody>
                    <a:bodyPr/>
                    <a:lstStyle/>
                    <a:p>
                      <a:r>
                        <a:rPr lang="en-IE" sz="1800" dirty="0"/>
                        <a:t>One-minute challenge</a:t>
                      </a:r>
                    </a:p>
                  </a:txBody>
                  <a:tcPr/>
                </a:tc>
                <a:tc>
                  <a:txBody>
                    <a:bodyPr/>
                    <a:lstStyle/>
                    <a:p>
                      <a:r>
                        <a:rPr lang="en-IE" sz="1800" dirty="0"/>
                        <a:t>The Goals are the answer: video</a:t>
                      </a:r>
                    </a:p>
                    <a:p>
                      <a:r>
                        <a:rPr lang="en-IE" sz="1800" dirty="0"/>
                        <a:t>One-minute revision challenges</a:t>
                      </a:r>
                    </a:p>
                  </a:txBody>
                  <a:tcPr/>
                </a:tc>
                <a:tc>
                  <a:txBody>
                    <a:bodyPr/>
                    <a:lstStyle/>
                    <a:p>
                      <a:pPr algn="r"/>
                      <a:r>
                        <a:rPr lang="en-IE" sz="1800" dirty="0"/>
                        <a:t>5-6</a:t>
                      </a:r>
                    </a:p>
                  </a:txBody>
                  <a:tcPr/>
                </a:tc>
                <a:extLst>
                  <a:ext uri="{0D108BD9-81ED-4DB2-BD59-A6C34878D82A}">
                    <a16:rowId xmlns:a16="http://schemas.microsoft.com/office/drawing/2014/main" val="842285599"/>
                  </a:ext>
                </a:extLst>
              </a:tr>
              <a:tr h="360218">
                <a:tc>
                  <a:txBody>
                    <a:bodyPr/>
                    <a:lstStyle/>
                    <a:p>
                      <a:r>
                        <a:rPr lang="en-IE" sz="1800" dirty="0"/>
                        <a:t>2</a:t>
                      </a:r>
                    </a:p>
                  </a:txBody>
                  <a:tcPr/>
                </a:tc>
                <a:tc>
                  <a:txBody>
                    <a:bodyPr/>
                    <a:lstStyle/>
                    <a:p>
                      <a:r>
                        <a:rPr lang="en-IE" sz="1800" dirty="0"/>
                        <a:t>Generating ideas</a:t>
                      </a:r>
                    </a:p>
                  </a:txBody>
                  <a:tcPr/>
                </a:tc>
                <a:tc>
                  <a:txBody>
                    <a:bodyPr/>
                    <a:lstStyle/>
                    <a:p>
                      <a:r>
                        <a:rPr lang="en-IE" sz="1800" dirty="0"/>
                        <a:t>Input</a:t>
                      </a:r>
                    </a:p>
                    <a:p>
                      <a:r>
                        <a:rPr lang="en-IE" sz="1800" dirty="0"/>
                        <a:t>Mind mapping and class discussion to decide on the content focus and format of submissions for the online magazine, </a:t>
                      </a:r>
                      <a:r>
                        <a:rPr lang="en-IE" sz="1800" i="1" dirty="0"/>
                        <a:t>Global Goal Getters</a:t>
                      </a:r>
                      <a:r>
                        <a:rPr lang="en-IE" sz="1800" i="0" dirty="0"/>
                        <a:t>, </a:t>
                      </a:r>
                      <a:r>
                        <a:rPr lang="en-IE" sz="1800" i="1" dirty="0"/>
                        <a:t>by kids, for kids</a:t>
                      </a:r>
                      <a:r>
                        <a:rPr lang="en-IE" sz="1800" dirty="0">
                          <a:solidFill>
                            <a:srgbClr val="E5167F"/>
                          </a:solidFill>
                        </a:rPr>
                        <a:t>***</a:t>
                      </a:r>
                      <a:endParaRPr lang="en-IE" sz="1800" dirty="0"/>
                    </a:p>
                  </a:txBody>
                  <a:tcPr/>
                </a:tc>
                <a:tc>
                  <a:txBody>
                    <a:bodyPr/>
                    <a:lstStyle/>
                    <a:p>
                      <a:pPr algn="r"/>
                      <a:r>
                        <a:rPr lang="en-IE" sz="1800" dirty="0"/>
                        <a:t>7-13</a:t>
                      </a:r>
                    </a:p>
                  </a:txBody>
                  <a:tcPr/>
                </a:tc>
                <a:extLst>
                  <a:ext uri="{0D108BD9-81ED-4DB2-BD59-A6C34878D82A}">
                    <a16:rowId xmlns:a16="http://schemas.microsoft.com/office/drawing/2014/main" val="3530411141"/>
                  </a:ext>
                </a:extLst>
              </a:tr>
              <a:tr h="304800">
                <a:tc>
                  <a:txBody>
                    <a:bodyPr/>
                    <a:lstStyle/>
                    <a:p>
                      <a:r>
                        <a:rPr lang="en-IE" sz="1800" dirty="0"/>
                        <a:t>3</a:t>
                      </a:r>
                    </a:p>
                  </a:txBody>
                  <a:tcPr/>
                </a:tc>
                <a:tc>
                  <a:txBody>
                    <a:bodyPr/>
                    <a:lstStyle/>
                    <a:p>
                      <a:r>
                        <a:rPr lang="en-IE" sz="1800" dirty="0"/>
                        <a:t>Global Goal Getters</a:t>
                      </a:r>
                    </a:p>
                  </a:txBody>
                  <a:tcPr/>
                </a:tc>
                <a:tc>
                  <a:txBody>
                    <a:bodyPr/>
                    <a:lstStyle/>
                    <a:p>
                      <a:r>
                        <a:rPr lang="en-IE" sz="1800" dirty="0"/>
                        <a:t>End of lesson reflection</a:t>
                      </a:r>
                    </a:p>
                  </a:txBody>
                  <a:tcPr/>
                </a:tc>
                <a:tc>
                  <a:txBody>
                    <a:bodyPr/>
                    <a:lstStyle/>
                    <a:p>
                      <a:pPr algn="r"/>
                      <a:r>
                        <a:rPr lang="en-IE" sz="1800" dirty="0"/>
                        <a:t>14-15</a:t>
                      </a:r>
                    </a:p>
                  </a:txBody>
                  <a:tcPr/>
                </a:tc>
                <a:extLst>
                  <a:ext uri="{0D108BD9-81ED-4DB2-BD59-A6C34878D82A}">
                    <a16:rowId xmlns:a16="http://schemas.microsoft.com/office/drawing/2014/main" val="3738419839"/>
                  </a:ext>
                </a:extLst>
              </a:tr>
            </a:tbl>
          </a:graphicData>
        </a:graphic>
      </p:graphicFrame>
      <p:sp>
        <p:nvSpPr>
          <p:cNvPr id="7" name="TextBox 6">
            <a:extLst>
              <a:ext uri="{FF2B5EF4-FFF2-40B4-BE49-F238E27FC236}">
                <a16:creationId xmlns:a16="http://schemas.microsoft.com/office/drawing/2014/main" id="{76D4D9A1-89C4-4C92-AE0D-401F9B9BBEFD}"/>
              </a:ext>
            </a:extLst>
          </p:cNvPr>
          <p:cNvSpPr txBox="1"/>
          <p:nvPr/>
        </p:nvSpPr>
        <p:spPr>
          <a:xfrm>
            <a:off x="5457371" y="4920158"/>
            <a:ext cx="6371772" cy="1323439"/>
          </a:xfrm>
          <a:prstGeom prst="rect">
            <a:avLst/>
          </a:prstGeom>
          <a:noFill/>
        </p:spPr>
        <p:txBody>
          <a:bodyPr wrap="square">
            <a:spAutoFit/>
          </a:bodyPr>
          <a:lstStyle/>
          <a:p>
            <a:r>
              <a:rPr lang="en-IE" sz="1600" dirty="0">
                <a:solidFill>
                  <a:schemeClr val="accent1"/>
                </a:solidFill>
              </a:rPr>
              <a:t>*** This is the only activity which may, depending on your class, require preparation of materials – print Slide 8    </a:t>
            </a:r>
          </a:p>
          <a:p>
            <a:r>
              <a:rPr lang="en-IE" sz="1600" dirty="0">
                <a:solidFill>
                  <a:schemeClr val="accent1"/>
                </a:solidFill>
              </a:rPr>
              <a:t>(mind map template).  The number of copies you will need will depend on whether you decide to get pupils to do this activity individually, in pairs or small groups (see notes Slide 7).  </a:t>
            </a:r>
          </a:p>
        </p:txBody>
      </p:sp>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94B4B-BA68-481E-B8D4-6647A8C8704E}"/>
              </a:ext>
            </a:extLst>
          </p:cNvPr>
          <p:cNvSpPr txBox="1"/>
          <p:nvPr/>
        </p:nvSpPr>
        <p:spPr>
          <a:xfrm>
            <a:off x="2737956" y="2456494"/>
            <a:ext cx="2527438" cy="959173"/>
          </a:xfrm>
          <a:prstGeom prst="rect">
            <a:avLst/>
          </a:prstGeom>
          <a:solidFill>
            <a:schemeClr val="accent5">
              <a:lumMod val="20000"/>
              <a:lumOff val="80000"/>
            </a:schemeClr>
          </a:solidFill>
          <a:ln w="28575">
            <a:solidFill>
              <a:schemeClr val="accent5">
                <a:lumMod val="75000"/>
              </a:schemeClr>
            </a:solidFill>
          </a:ln>
        </p:spPr>
        <p:txBody>
          <a:bodyPr wrap="square" rtlCol="0" anchor="ctr">
            <a:spAutoFit/>
          </a:bodyPr>
          <a:lstStyle/>
          <a:p>
            <a:pPr algn="ctr">
              <a:lnSpc>
                <a:spcPct val="150000"/>
              </a:lnSpc>
            </a:pPr>
            <a:r>
              <a:rPr lang="en-IE" sz="2000" dirty="0"/>
              <a:t>revising key content from Lessons 1-3</a:t>
            </a:r>
          </a:p>
        </p:txBody>
      </p:sp>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806860"/>
            <a:ext cx="10515600" cy="949324"/>
          </a:xfrm>
        </p:spPr>
        <p:txBody>
          <a:bodyPr anchor="t"/>
          <a:lstStyle/>
          <a:p>
            <a:r>
              <a:rPr lang="en-US" dirty="0">
                <a:latin typeface="+mj-lt"/>
              </a:rPr>
              <a:t>We are…</a:t>
            </a:r>
          </a:p>
        </p:txBody>
      </p:sp>
      <p:sp>
        <p:nvSpPr>
          <p:cNvPr id="4" name="TextBox 3">
            <a:extLst>
              <a:ext uri="{FF2B5EF4-FFF2-40B4-BE49-F238E27FC236}">
                <a16:creationId xmlns:a16="http://schemas.microsoft.com/office/drawing/2014/main" id="{522A0745-35EA-1D4E-A2F7-04F66B8F3BE6}"/>
              </a:ext>
            </a:extLst>
          </p:cNvPr>
          <p:cNvSpPr txBox="1"/>
          <p:nvPr/>
        </p:nvSpPr>
        <p:spPr>
          <a:xfrm>
            <a:off x="5570876" y="2252792"/>
            <a:ext cx="6157297" cy="1420838"/>
          </a:xfrm>
          <a:prstGeom prst="rect">
            <a:avLst/>
          </a:prstGeom>
          <a:solidFill>
            <a:schemeClr val="accent4">
              <a:lumMod val="20000"/>
              <a:lumOff val="80000"/>
            </a:schemeClr>
          </a:solidFill>
          <a:ln w="28575">
            <a:solidFill>
              <a:schemeClr val="accent4">
                <a:lumMod val="75000"/>
              </a:schemeClr>
            </a:solidFill>
          </a:ln>
        </p:spPr>
        <p:txBody>
          <a:bodyPr wrap="square" rtlCol="0" anchor="ctr">
            <a:spAutoFit/>
          </a:bodyPr>
          <a:lstStyle/>
          <a:p>
            <a:pPr algn="ctr">
              <a:lnSpc>
                <a:spcPct val="150000"/>
              </a:lnSpc>
            </a:pPr>
            <a:r>
              <a:rPr lang="en-IE" sz="2000" dirty="0"/>
              <a:t>learning how we can enter our work to appear in Irish Aid’s </a:t>
            </a:r>
            <a:r>
              <a:rPr lang="en-IE" sz="2000" i="1" dirty="0"/>
              <a:t>Global Goal Getters </a:t>
            </a:r>
            <a:r>
              <a:rPr lang="en-IE" sz="2000" dirty="0"/>
              <a:t>online magazine, by kids, for kids</a:t>
            </a: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901" y="3894788"/>
            <a:ext cx="2620384" cy="3308565"/>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648" y="4681343"/>
            <a:ext cx="1312278" cy="1853500"/>
          </a:xfrm>
          <a:prstGeom prst="rect">
            <a:avLst/>
          </a:prstGeom>
        </p:spPr>
      </p:pic>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3368" y="3429000"/>
            <a:ext cx="2901863" cy="29513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7904" y="5868402"/>
            <a:ext cx="507958" cy="566161"/>
          </a:xfrm>
          <a:prstGeom prst="rect">
            <a:avLst/>
          </a:prstGeom>
        </p:spPr>
      </p:pic>
    </p:spTree>
    <p:extLst>
      <p:ext uri="{BB962C8B-B14F-4D97-AF65-F5344CB8AC3E}">
        <p14:creationId xmlns:p14="http://schemas.microsoft.com/office/powerpoint/2010/main" val="1400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2" y="6483472"/>
            <a:ext cx="44234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Slide 1 of 2 | One-minute challenge</a:t>
            </a:r>
            <a:endParaRPr kumimoji="0" lang="en-IE" sz="1100" b="0" i="0" u="none" strike="noStrike" kern="1200" cap="none" spc="0" normalizeH="0" baseline="0" noProof="0" dirty="0">
              <a:ln>
                <a:noFill/>
              </a:ln>
              <a:solidFill>
                <a:srgbClr val="3E1B44"/>
              </a:solidFill>
              <a:effectLst/>
              <a:uLnTx/>
              <a:uFillTx/>
              <a:latin typeface="Trebuchet MS" panose="020B0603020202020204"/>
              <a:ea typeface="+mn-ea"/>
              <a:cs typeface="+mn-cs"/>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B70289"/>
                </a:solidFill>
                <a:effectLst/>
                <a:uLnTx/>
                <a:uFillTx/>
                <a:latin typeface="Trebuchet MS" panose="020B0603020202020204"/>
                <a:ea typeface="+mj-ea"/>
                <a:cs typeface="+mj-cs"/>
              </a:rPr>
              <a:t>Activity 1</a:t>
            </a:r>
          </a:p>
        </p:txBody>
      </p:sp>
      <p:pic>
        <p:nvPicPr>
          <p:cNvPr id="2" name="The Goals Are The Answer Global Goals.mp4" descr="The Goals Are The Answer Global Goals.mp4">
            <a:hlinkClick r:id="" action="ppaction://media"/>
            <a:extLst>
              <a:ext uri="{FF2B5EF4-FFF2-40B4-BE49-F238E27FC236}">
                <a16:creationId xmlns:a16="http://schemas.microsoft.com/office/drawing/2014/main" id="{2CD003C4-F6CB-4146-BFA4-5838C5DC75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0242" y="1372496"/>
            <a:ext cx="8611515" cy="4843977"/>
          </a:xfrm>
          <a:prstGeom prst="rect">
            <a:avLst/>
          </a:prstGeom>
        </p:spPr>
      </p:pic>
    </p:spTree>
    <p:extLst>
      <p:ext uri="{BB962C8B-B14F-4D97-AF65-F5344CB8AC3E}">
        <p14:creationId xmlns:p14="http://schemas.microsoft.com/office/powerpoint/2010/main" val="229597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2" y="6483472"/>
            <a:ext cx="44234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Slide 2 of 2 | One-minute challenge</a:t>
            </a:r>
            <a:endParaRPr kumimoji="0" lang="en-IE" sz="1100" b="0" i="0" u="none" strike="noStrike" kern="1200" cap="none" spc="0" normalizeH="0" baseline="0" noProof="0" dirty="0">
              <a:ln>
                <a:noFill/>
              </a:ln>
              <a:solidFill>
                <a:srgbClr val="3E1B44"/>
              </a:solidFill>
              <a:effectLst/>
              <a:uLnTx/>
              <a:uFillTx/>
              <a:latin typeface="Trebuchet MS" panose="020B0603020202020204"/>
              <a:ea typeface="+mn-ea"/>
              <a:cs typeface="+mn-cs"/>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B70289"/>
                </a:solidFill>
                <a:effectLst/>
                <a:uLnTx/>
                <a:uFillTx/>
                <a:latin typeface="Trebuchet MS" panose="020B0603020202020204"/>
                <a:ea typeface="+mj-ea"/>
                <a:cs typeface="+mj-cs"/>
              </a:rPr>
              <a:t>Activity 1</a:t>
            </a:r>
          </a:p>
        </p:txBody>
      </p:sp>
      <p:sp>
        <p:nvSpPr>
          <p:cNvPr id="8" name="Rectangle: Rounded Corners 7">
            <a:extLst>
              <a:ext uri="{FF2B5EF4-FFF2-40B4-BE49-F238E27FC236}">
                <a16:creationId xmlns:a16="http://schemas.microsoft.com/office/drawing/2014/main" id="{F59D898B-1C87-411F-B154-3A72971ACF63}"/>
              </a:ext>
            </a:extLst>
          </p:cNvPr>
          <p:cNvSpPr/>
          <p:nvPr/>
        </p:nvSpPr>
        <p:spPr>
          <a:xfrm>
            <a:off x="422794" y="1199074"/>
            <a:ext cx="11273906" cy="68334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1028" name="Picture 4" descr="1-minute-timer – Rhode Island Charter School | Blackstone Valley Prep  Mayoral Academy">
            <a:extLst>
              <a:ext uri="{FF2B5EF4-FFF2-40B4-BE49-F238E27FC236}">
                <a16:creationId xmlns:a16="http://schemas.microsoft.com/office/drawing/2014/main" id="{6DF8EAEE-64F8-48C4-824B-FE3B6FB42549}"/>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4300" y="827016"/>
            <a:ext cx="1096717" cy="10859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2105F94-7202-4D08-9F79-1270E834EB48}"/>
              </a:ext>
            </a:extLst>
          </p:cNvPr>
          <p:cNvSpPr txBox="1"/>
          <p:nvPr/>
        </p:nvSpPr>
        <p:spPr>
          <a:xfrm>
            <a:off x="1519511" y="1360603"/>
            <a:ext cx="95926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Trebuchet MS" panose="020B0603020202020204"/>
                <a:ea typeface="+mn-ea"/>
                <a:cs typeface="+mn-cs"/>
              </a:rPr>
              <a:t>Write down as many sentences as possible using the word ‘Partnership’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27" name="Rectangle: Rounded Corners 26">
            <a:extLst>
              <a:ext uri="{FF2B5EF4-FFF2-40B4-BE49-F238E27FC236}">
                <a16:creationId xmlns:a16="http://schemas.microsoft.com/office/drawing/2014/main" id="{A8FA7F73-1B41-4CD7-A62E-1CE9E4C40AB7}"/>
              </a:ext>
            </a:extLst>
          </p:cNvPr>
          <p:cNvSpPr/>
          <p:nvPr/>
        </p:nvSpPr>
        <p:spPr>
          <a:xfrm>
            <a:off x="422794" y="2266490"/>
            <a:ext cx="11273906" cy="74621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9" name="TextBox 28">
            <a:extLst>
              <a:ext uri="{FF2B5EF4-FFF2-40B4-BE49-F238E27FC236}">
                <a16:creationId xmlns:a16="http://schemas.microsoft.com/office/drawing/2014/main" id="{62EC0761-3427-42A0-9289-F1E980136A2B}"/>
              </a:ext>
            </a:extLst>
          </p:cNvPr>
          <p:cNvSpPr txBox="1"/>
          <p:nvPr/>
        </p:nvSpPr>
        <p:spPr>
          <a:xfrm>
            <a:off x="1519511" y="2428019"/>
            <a:ext cx="95926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Trebuchet MS" panose="020B0603020202020204"/>
                <a:ea typeface="+mn-ea"/>
                <a:cs typeface="+mn-cs"/>
              </a:rPr>
              <a:t>List as many Global Goals for Sustainable Development as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32" name="Rectangle: Rounded Corners 31">
            <a:extLst>
              <a:ext uri="{FF2B5EF4-FFF2-40B4-BE49-F238E27FC236}">
                <a16:creationId xmlns:a16="http://schemas.microsoft.com/office/drawing/2014/main" id="{F48E3E7F-B913-4C71-9A6C-F173998888CF}"/>
              </a:ext>
            </a:extLst>
          </p:cNvPr>
          <p:cNvSpPr/>
          <p:nvPr/>
        </p:nvSpPr>
        <p:spPr>
          <a:xfrm>
            <a:off x="422794" y="3288739"/>
            <a:ext cx="11273906" cy="74621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4" name="TextBox 33">
            <a:extLst>
              <a:ext uri="{FF2B5EF4-FFF2-40B4-BE49-F238E27FC236}">
                <a16:creationId xmlns:a16="http://schemas.microsoft.com/office/drawing/2014/main" id="{561334FA-E4D6-4BEE-8744-A42CDFAA7A36}"/>
              </a:ext>
            </a:extLst>
          </p:cNvPr>
          <p:cNvSpPr txBox="1"/>
          <p:nvPr/>
        </p:nvSpPr>
        <p:spPr>
          <a:xfrm>
            <a:off x="1519511" y="3310089"/>
            <a:ext cx="101771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Trebuchet MS" panose="020B0603020202020204"/>
                <a:ea typeface="+mn-ea"/>
                <a:cs typeface="+mn-cs"/>
              </a:rPr>
              <a:t>Draw a picture or a few different pictures to show what you know about the work of Irish 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pic>
        <p:nvPicPr>
          <p:cNvPr id="35" name="Picture 4" descr="1-minute-timer – Rhode Island Charter School | Blackstone Valley Prep  Mayoral Academy">
            <a:extLst>
              <a:ext uri="{FF2B5EF4-FFF2-40B4-BE49-F238E27FC236}">
                <a16:creationId xmlns:a16="http://schemas.microsoft.com/office/drawing/2014/main" id="{EA8651C5-A96F-4715-988E-BE55D4568BEC}"/>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410" y="1912924"/>
            <a:ext cx="1096717" cy="10859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1-minute-timer – Rhode Island Charter School | Blackstone Valley Prep  Mayoral Academy">
            <a:extLst>
              <a:ext uri="{FF2B5EF4-FFF2-40B4-BE49-F238E27FC236}">
                <a16:creationId xmlns:a16="http://schemas.microsoft.com/office/drawing/2014/main" id="{9B30BD8B-1CEC-4959-B900-271B4FB97FAE}"/>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410" y="2998832"/>
            <a:ext cx="1096717" cy="108590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31890B17-F5AC-495B-9FA3-0F825285FC3C}"/>
              </a:ext>
            </a:extLst>
          </p:cNvPr>
          <p:cNvSpPr/>
          <p:nvPr/>
        </p:nvSpPr>
        <p:spPr>
          <a:xfrm>
            <a:off x="422794" y="4372496"/>
            <a:ext cx="11273906" cy="74621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8" name="TextBox 37">
            <a:extLst>
              <a:ext uri="{FF2B5EF4-FFF2-40B4-BE49-F238E27FC236}">
                <a16:creationId xmlns:a16="http://schemas.microsoft.com/office/drawing/2014/main" id="{DBD70F3C-D43A-4C1F-BF0B-30316505CFB8}"/>
              </a:ext>
            </a:extLst>
          </p:cNvPr>
          <p:cNvSpPr txBox="1"/>
          <p:nvPr/>
        </p:nvSpPr>
        <p:spPr>
          <a:xfrm>
            <a:off x="1519511" y="4500667"/>
            <a:ext cx="101771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Trebuchet MS" panose="020B0603020202020204"/>
                <a:ea typeface="+mn-ea"/>
                <a:cs typeface="+mn-cs"/>
              </a:rPr>
              <a:t>Retell Mamcy Karina’s story in your own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pic>
        <p:nvPicPr>
          <p:cNvPr id="39" name="Picture 4" descr="1-minute-timer – Rhode Island Charter School | Blackstone Valley Prep  Mayoral Academy">
            <a:extLst>
              <a:ext uri="{FF2B5EF4-FFF2-40B4-BE49-F238E27FC236}">
                <a16:creationId xmlns:a16="http://schemas.microsoft.com/office/drawing/2014/main" id="{B413661E-111C-4345-B955-F125B808CEF8}"/>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410" y="4082589"/>
            <a:ext cx="1096717" cy="10859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A55B89C6-4F2B-924F-80F1-F4CBD7CA9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209" y="4885647"/>
            <a:ext cx="1919805" cy="1919805"/>
          </a:xfrm>
          <a:prstGeom prst="rect">
            <a:avLst/>
          </a:prstGeom>
        </p:spPr>
      </p:pic>
    </p:spTree>
    <p:extLst>
      <p:ext uri="{BB962C8B-B14F-4D97-AF65-F5344CB8AC3E}">
        <p14:creationId xmlns:p14="http://schemas.microsoft.com/office/powerpoint/2010/main" val="337129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latin typeface="+mj-lt"/>
              </a:rPr>
              <a:t>Activity 2</a:t>
            </a: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r>
              <a:rPr lang="en-IE" sz="1400" dirty="0">
                <a:solidFill>
                  <a:schemeClr val="tx2"/>
                </a:solidFill>
              </a:rPr>
              <a:t>Slide 1 of 7 | </a:t>
            </a:r>
            <a:r>
              <a:rPr lang="en-IE" sz="1100" dirty="0">
                <a:solidFill>
                  <a:schemeClr val="tx2"/>
                </a:solidFill>
              </a:rPr>
              <a:t>Generating ideas</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303" y="745510"/>
            <a:ext cx="4329394" cy="4947880"/>
          </a:xfrm>
          <a:prstGeom prst="rect">
            <a:avLst/>
          </a:prstGeom>
        </p:spPr>
      </p:pic>
    </p:spTree>
    <p:extLst>
      <p:ext uri="{BB962C8B-B14F-4D97-AF65-F5344CB8AC3E}">
        <p14:creationId xmlns:p14="http://schemas.microsoft.com/office/powerpoint/2010/main" val="1037189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2" y="6483472"/>
            <a:ext cx="44234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Slide 1 of 1 | Visual prompt</a:t>
            </a:r>
            <a:endParaRPr kumimoji="0" lang="en-IE" sz="1100" b="0" i="0" u="none" strike="noStrike" kern="1200" cap="none" spc="0" normalizeH="0" baseline="0" noProof="0" dirty="0">
              <a:ln>
                <a:noFill/>
              </a:ln>
              <a:solidFill>
                <a:srgbClr val="3E1B44"/>
              </a:solidFill>
              <a:effectLst/>
              <a:uLnTx/>
              <a:uFillTx/>
              <a:latin typeface="Trebuchet MS" panose="020B0603020202020204"/>
              <a:ea typeface="+mn-ea"/>
              <a:cs typeface="+mn-cs"/>
            </a:endParaRPr>
          </a:p>
        </p:txBody>
      </p:sp>
      <p:sp>
        <p:nvSpPr>
          <p:cNvPr id="3" name="Rectangle 2">
            <a:extLst>
              <a:ext uri="{FF2B5EF4-FFF2-40B4-BE49-F238E27FC236}">
                <a16:creationId xmlns:a16="http://schemas.microsoft.com/office/drawing/2014/main" id="{2BC3E3F8-A8C8-43D8-8550-00DB20E19524}"/>
              </a:ext>
            </a:extLst>
          </p:cNvPr>
          <p:cNvSpPr/>
          <p:nvPr/>
        </p:nvSpPr>
        <p:spPr>
          <a:xfrm>
            <a:off x="7375406" y="4056333"/>
            <a:ext cx="2376341" cy="1895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24" name="Picture 4">
            <a:extLst>
              <a:ext uri="{FF2B5EF4-FFF2-40B4-BE49-F238E27FC236}">
                <a16:creationId xmlns:a16="http://schemas.microsoft.com/office/drawing/2014/main" id="{93271DBC-3714-45F3-8A68-E1930F348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7" r="667"/>
          <a:stretch/>
        </p:blipFill>
        <p:spPr bwMode="auto">
          <a:xfrm>
            <a:off x="0" y="-92675"/>
            <a:ext cx="12192000" cy="6950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1F6180-0C06-4EA2-B7C3-42F1A451A7B1}"/>
              </a:ext>
            </a:extLst>
          </p:cNvPr>
          <p:cNvSpPr txBox="1"/>
          <p:nvPr/>
        </p:nvSpPr>
        <p:spPr>
          <a:xfrm rot="21399596">
            <a:off x="4478762" y="2106519"/>
            <a:ext cx="2133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Trebuchet MS" panose="020B0603020202020204"/>
                <a:ea typeface="+mn-ea"/>
                <a:cs typeface="+mn-cs"/>
              </a:rPr>
              <a:t>My Global Goal Getters magazine ideas</a:t>
            </a: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B70289"/>
                </a:solidFill>
                <a:effectLst/>
                <a:uLnTx/>
                <a:uFillTx/>
                <a:latin typeface="Trebuchet MS" panose="020B0603020202020204"/>
                <a:ea typeface="+mj-ea"/>
                <a:cs typeface="+mj-cs"/>
              </a:rPr>
              <a:t>Activity 2</a:t>
            </a:r>
          </a:p>
        </p:txBody>
      </p:sp>
      <p:sp>
        <p:nvSpPr>
          <p:cNvPr id="25" name="TextBox 24">
            <a:extLst>
              <a:ext uri="{FF2B5EF4-FFF2-40B4-BE49-F238E27FC236}">
                <a16:creationId xmlns:a16="http://schemas.microsoft.com/office/drawing/2014/main" id="{549C65AF-4031-4603-8C5A-98D34A348C84}"/>
              </a:ext>
            </a:extLst>
          </p:cNvPr>
          <p:cNvSpPr txBox="1"/>
          <p:nvPr/>
        </p:nvSpPr>
        <p:spPr>
          <a:xfrm rot="21399596">
            <a:off x="2286510" y="2313874"/>
            <a:ext cx="152601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00000"/>
                </a:solidFill>
                <a:effectLst/>
                <a:uLnTx/>
                <a:uFillTx/>
                <a:latin typeface="Trebuchet MS" panose="020B0603020202020204"/>
                <a:ea typeface="+mn-ea"/>
                <a:cs typeface="+mn-cs"/>
              </a:rPr>
              <a:t>What is my entry going to be about?</a:t>
            </a:r>
          </a:p>
        </p:txBody>
      </p:sp>
      <p:sp>
        <p:nvSpPr>
          <p:cNvPr id="27" name="TextBox 26">
            <a:extLst>
              <a:ext uri="{FF2B5EF4-FFF2-40B4-BE49-F238E27FC236}">
                <a16:creationId xmlns:a16="http://schemas.microsoft.com/office/drawing/2014/main" id="{96AE0DD9-83E7-4DC5-8FD3-E12D405CD993}"/>
              </a:ext>
            </a:extLst>
          </p:cNvPr>
          <p:cNvSpPr txBox="1"/>
          <p:nvPr/>
        </p:nvSpPr>
        <p:spPr>
          <a:xfrm rot="21399596">
            <a:off x="7330460" y="2056919"/>
            <a:ext cx="135143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00000"/>
                </a:solidFill>
                <a:effectLst/>
                <a:uLnTx/>
                <a:uFillTx/>
                <a:latin typeface="Trebuchet MS" panose="020B0603020202020204"/>
                <a:ea typeface="+mn-ea"/>
                <a:cs typeface="+mn-cs"/>
              </a:rPr>
              <a:t>What format is my entry going to take?</a:t>
            </a:r>
          </a:p>
        </p:txBody>
      </p:sp>
    </p:spTree>
    <p:extLst>
      <p:ext uri="{BB962C8B-B14F-4D97-AF65-F5344CB8AC3E}">
        <p14:creationId xmlns:p14="http://schemas.microsoft.com/office/powerpoint/2010/main" val="3442346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B70289"/>
                </a:solidFill>
                <a:effectLst/>
                <a:uLnTx/>
                <a:uFillTx/>
                <a:latin typeface="Trebuchet MS" panose="020B0603020202020204"/>
                <a:ea typeface="+mj-ea"/>
                <a:cs typeface="+mj-cs"/>
              </a:rPr>
              <a:t>Activity 2</a:t>
            </a:r>
          </a:p>
        </p:txBody>
      </p:sp>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39123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Slide 3 of 7 | </a:t>
            </a:r>
            <a:r>
              <a:rPr kumimoji="0" lang="en-IE" sz="1100" b="0" i="0" u="none" strike="noStrike" kern="1200" cap="none" spc="0" normalizeH="0" baseline="0" noProof="0" dirty="0">
                <a:ln>
                  <a:noFill/>
                </a:ln>
                <a:solidFill>
                  <a:srgbClr val="3E1B44"/>
                </a:solidFill>
                <a:effectLst/>
                <a:uLnTx/>
                <a:uFillTx/>
                <a:latin typeface="Trebuchet MS" panose="020B0603020202020204"/>
                <a:ea typeface="+mn-ea"/>
                <a:cs typeface="+mn-cs"/>
              </a:rPr>
              <a:t>Generating ideas</a:t>
            </a:r>
          </a:p>
        </p:txBody>
      </p:sp>
      <p:pic>
        <p:nvPicPr>
          <p:cNvPr id="11" name="Picture 10" descr="A picture containing text&#10;&#10;Description automatically generated">
            <a:extLst>
              <a:ext uri="{FF2B5EF4-FFF2-40B4-BE49-F238E27FC236}">
                <a16:creationId xmlns:a16="http://schemas.microsoft.com/office/drawing/2014/main" id="{4EAC5CC6-B65A-48D9-AA09-563E8E5ED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9444">
            <a:off x="4965272" y="1170228"/>
            <a:ext cx="6559142" cy="4807383"/>
          </a:xfrm>
          <a:prstGeom prst="rect">
            <a:avLst/>
          </a:prstGeom>
        </p:spPr>
      </p:pic>
      <p:sp>
        <p:nvSpPr>
          <p:cNvPr id="12" name="TextBox 11">
            <a:extLst>
              <a:ext uri="{FF2B5EF4-FFF2-40B4-BE49-F238E27FC236}">
                <a16:creationId xmlns:a16="http://schemas.microsoft.com/office/drawing/2014/main" id="{5440A387-1807-4AC9-995E-B2086E39A568}"/>
              </a:ext>
            </a:extLst>
          </p:cNvPr>
          <p:cNvSpPr txBox="1"/>
          <p:nvPr/>
        </p:nvSpPr>
        <p:spPr>
          <a:xfrm>
            <a:off x="697212" y="5832035"/>
            <a:ext cx="78371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hlinkClick r:id="rId4"/>
              </a:rPr>
              <a:t>https://www.ourworldirishaidawards.ie/pupils-magazine/</a:t>
            </a:r>
            <a:r>
              <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rPr>
              <a:t> </a:t>
            </a:r>
          </a:p>
        </p:txBody>
      </p:sp>
      <p:pic>
        <p:nvPicPr>
          <p:cNvPr id="4" name="Picture 3" descr="Calendar&#10;&#10;Description automatically generated with low confidence">
            <a:extLst>
              <a:ext uri="{FF2B5EF4-FFF2-40B4-BE49-F238E27FC236}">
                <a16:creationId xmlns:a16="http://schemas.microsoft.com/office/drawing/2014/main" id="{CAB7C53E-4785-7140-8442-E80BCF8AB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37063">
            <a:off x="1512604" y="1324972"/>
            <a:ext cx="2846668" cy="4129425"/>
          </a:xfrm>
          <a:prstGeom prst="rect">
            <a:avLst/>
          </a:prstGeom>
          <a:effectLst>
            <a:outerShdw blurRad="266700" dist="38100" dir="2700000" sx="102000" sy="102000" algn="tl" rotWithShape="0">
              <a:prstClr val="black">
                <a:alpha val="40000"/>
              </a:prstClr>
            </a:outerShdw>
          </a:effectLst>
        </p:spPr>
      </p:pic>
    </p:spTree>
    <p:extLst>
      <p:ext uri="{BB962C8B-B14F-4D97-AF65-F5344CB8AC3E}">
        <p14:creationId xmlns:p14="http://schemas.microsoft.com/office/powerpoint/2010/main" val="3909904673"/>
      </p:ext>
    </p:extLst>
  </p:cSld>
  <p:clrMapOvr>
    <a:masterClrMapping/>
  </p:clrMapOvr>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881</TotalTime>
  <Words>3603</Words>
  <Application>Microsoft Office PowerPoint</Application>
  <PresentationFormat>Widescreen</PresentationFormat>
  <Paragraphs>285</Paragraphs>
  <Slides>15</Slides>
  <Notes>15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Avenir Next Demi Bold</vt:lpstr>
      <vt:lpstr>Calibri</vt:lpstr>
      <vt:lpstr>Calibri Light</vt:lpstr>
      <vt:lpstr>DINNextLTPro-Bold</vt:lpstr>
      <vt:lpstr>Gotham Rounded Light</vt:lpstr>
      <vt:lpstr>Roboto</vt:lpstr>
      <vt:lpstr>Trebuchet MS</vt:lpstr>
      <vt:lpstr>Wingdings</vt:lpstr>
      <vt:lpstr>Ziggurat HTF-Black</vt:lpstr>
      <vt:lpstr>Irish Aid OWIAA</vt:lpstr>
      <vt:lpstr>PowerPoint Presentation</vt:lpstr>
      <vt:lpstr>Curriculum Links</vt:lpstr>
      <vt:lpstr>Lesson Content</vt:lpstr>
      <vt:lpstr>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297</cp:revision>
  <dcterms:created xsi:type="dcterms:W3CDTF">2020-09-22T16:50:24Z</dcterms:created>
  <dcterms:modified xsi:type="dcterms:W3CDTF">2021-04-19T09:49:37Z</dcterms:modified>
</cp:coreProperties>
</file>