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1112" r:id="rId2"/>
    <p:sldId id="1100" r:id="rId3"/>
    <p:sldId id="1106" r:id="rId4"/>
    <p:sldId id="1110" r:id="rId5"/>
    <p:sldId id="1102" r:id="rId6"/>
    <p:sldId id="1113" r:id="rId7"/>
    <p:sldId id="1094" r:id="rId8"/>
    <p:sldId id="1108" r:id="rId9"/>
    <p:sldId id="1114" r:id="rId10"/>
    <p:sldId id="1097" r:id="rId11"/>
    <p:sldId id="1099" r:id="rId12"/>
    <p:sldId id="11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52" clrIdx="0">
    <p:extLst>
      <p:ext uri="{19B8F6BF-5375-455C-9EA6-DF929625EA0E}">
        <p15:presenceInfo xmlns:p15="http://schemas.microsoft.com/office/powerpoint/2012/main" userId="983334ebc765570c" providerId="Windows Live"/>
      </p:ext>
    </p:extLst>
  </p:cmAuthor>
  <p:cmAuthor id="2" name="Terri Cole" initials="" lastIdx="0" clrIdx="1"/>
  <p:cmAuthor id="3" name="Ella Mulcahy" initials="EM" lastIdx="5" clrIdx="2">
    <p:extLst>
      <p:ext uri="{19B8F6BF-5375-455C-9EA6-DF929625EA0E}">
        <p15:presenceInfo xmlns:p15="http://schemas.microsoft.com/office/powerpoint/2012/main" userId="879b66b50f5dfbd9" providerId="Windows Live"/>
      </p:ext>
    </p:extLst>
  </p:cmAuthor>
  <p:cmAuthor id="4" name="Ella Mulcahy" initials="EM [2]" lastIdx="8" clrIdx="3">
    <p:extLst>
      <p:ext uri="{19B8F6BF-5375-455C-9EA6-DF929625EA0E}">
        <p15:presenceInfo xmlns:p15="http://schemas.microsoft.com/office/powerpoint/2012/main" userId="S-1-5-21-382674835-1827448492-2644236184-3125" providerId="AD"/>
      </p:ext>
    </p:extLst>
  </p:cmAuthor>
  <p:cmAuthor id="5" name="Intern 3" initials="I3" lastIdx="1" clrIdx="4">
    <p:extLst>
      <p:ext uri="{19B8F6BF-5375-455C-9EA6-DF929625EA0E}">
        <p15:presenceInfo xmlns:p15="http://schemas.microsoft.com/office/powerpoint/2012/main" userId="S-1-5-21-382674835-1827448492-2644236184-1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BDA"/>
    <a:srgbClr val="73337E"/>
    <a:srgbClr val="B8028A"/>
    <a:srgbClr val="E5A3C7"/>
    <a:srgbClr val="179C4D"/>
    <a:srgbClr val="FAE398"/>
    <a:srgbClr val="F3E7ED"/>
    <a:srgbClr val="E4EBAF"/>
    <a:srgbClr val="7CB91C"/>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8" autoAdjust="0"/>
    <p:restoredTop sz="58167" autoAdjust="0"/>
  </p:normalViewPr>
  <p:slideViewPr>
    <p:cSldViewPr snapToGrid="0">
      <p:cViewPr varScale="1">
        <p:scale>
          <a:sx n="51" d="100"/>
          <a:sy n="51" d="100"/>
        </p:scale>
        <p:origin x="1315" y="38"/>
      </p:cViewPr>
      <p:guideLst/>
    </p:cSldViewPr>
  </p:slideViewPr>
  <p:outlineViewPr>
    <p:cViewPr>
      <p:scale>
        <a:sx n="33" d="100"/>
        <a:sy n="33" d="100"/>
      </p:scale>
      <p:origin x="0" y="0"/>
    </p:cViewPr>
  </p:outlineViewPr>
  <p:notesTextViewPr>
    <p:cViewPr>
      <p:scale>
        <a:sx n="100" d="100"/>
        <a:sy n="100" d="100"/>
      </p:scale>
      <p:origin x="0" y="-1613"/>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ourworldirishaidawards.ie/" TargetMode="External"/><Relationship Id="rId7" Type="http://schemas.openxmlformats.org/officeDocument/2006/relationships/hyperlink" Target="https://www.irishaid.ie/teaching-and-learning/primar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mailto:IrishAidCentre@dfa.ie" TargetMode="External"/><Relationship Id="rId5" Type="http://schemas.openxmlformats.org/officeDocument/2006/relationships/hyperlink" Target="http://www.ourworldirishaidaward.ie/" TargetMode="External"/><Relationship Id="rId4" Type="http://schemas.openxmlformats.org/officeDocument/2006/relationships/hyperlink" Target="mailto:ourworld@realnation.i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urworldirishaidawards.ie/wp-content/uploads/2020/11/OWIAA-Good-practice-guidelines-for-teachers-FV-1.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ourworldirishaidawards.i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lobalgoals.or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fpjIu2446P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p2hyORs83E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0" i="0" u="none" baseline="0" dirty="0">
                <a:effectLst/>
                <a:latin typeface="Calibri" panose="020F0502020204030204" pitchFamily="34" charset="0"/>
                <a:ea typeface="Times New Roman" panose="02020603050405020304" pitchFamily="18" charset="0"/>
              </a:rPr>
              <a:t>A Mhúinteoir, a chara,</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Fearaimid fáilte romhat chuig an gcéad cheann de cheithre cheacht do rang 5-6, atá ar fáil mar chuid de Dhuaiseanna Chúnamh Éireann: An Domhan Seo Againne, 2022.*</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Is é Cúnamh Éireann clár cúnaimh oifigiúil Rialtas na hÉireann le haghaidh forbairt thar lear. I gclár an Rialtais do chúnamh forbartha thar lear, dírítear ar bhaint amach na Spriocanna Forbartha Inbhuanaithe de chuid na Náisiún Aontaithe, agus cuirtear béim ar leith ar an gcomhionannas inscne, ar an ngá le cabhair dhaonnúil a laghdú, ar thacú le gníomhaíochtaí ar son na haeráide, agus ar an rialachas a neartú ar fud an domhain go léir.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Cuireadh Duaiseanna Chúnamh Éireann: An Domhan Seo Againne, ar bun in 2005 chun daltaí bunscoile a spreagadh le foghlaim faoin gcaoi a mbíonn Éire, trí chlár Chúnamh Éireann, ag obair ar na fadhbanna sin in éineacht le heagraíochtaí idirnáisiúnta (amhail na Náisiúin Aontaithe agus an tAontas Eorpach), rialtais, eagraíochtaí neamhrialtasacha, agus pobail éagsúla.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Tá áthas an domhain orainn go bhfuil sé beartaithe agat páirt a ghlacadh sna Duaiseanna i mbliana. B’fhéidir go bhfuil an iris do dhaltaí de chuid Dhuaiseanna Chúnamh Éireann: An Domhan Seo Againne 2022 léite agat agus go bhfuil tú ag tosú ar cheachtanna Dhuaiseanna Chúnamh Éireann: An Domhan Seo Againne anois. Tá súil againn go mbainfidh an rang taitneamh as na gníomhaíochtaí agus na scéalta san iris agus sna ceachtanna, agus go spreagfar iad chun a saothar féin a chumadh agus a chur isteach lena fhoilsiú in </a:t>
            </a:r>
            <a:r>
              <a:rPr lang="ga" sz="1800" b="1" i="1" u="none" baseline="0" dirty="0">
                <a:effectLst/>
                <a:latin typeface="Calibri" panose="020F0502020204030204" pitchFamily="34" charset="0"/>
                <a:ea typeface="Times New Roman" panose="02020603050405020304" pitchFamily="18" charset="0"/>
              </a:rPr>
              <a:t>Gníomhaithe Spriocanna Domhanda</a:t>
            </a:r>
            <a:r>
              <a:rPr lang="ga" sz="1800" b="1" i="0" u="none" baseline="0" dirty="0">
                <a:effectLst/>
                <a:latin typeface="Calibri" panose="020F0502020204030204" pitchFamily="34" charset="0"/>
                <a:ea typeface="Times New Roman" panose="02020603050405020304" pitchFamily="18" charset="0"/>
              </a:rPr>
              <a:t>, an iris ar líne a bhíonn á scríobh ag leanaí do leanaí.</a:t>
            </a:r>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SPRIOCDHÁTA D’IONTRÁLACHA LUATHA: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Dé Luain, 7 Feabhra 2022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Beidh deis ag iontrálacha a fhaightear ó scoileanna faoin 7 Feabhra 2022 bosca d’ábhair ealaíne inbhuanaithe a bhuachan.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SPRIOCDHÁTA DEIRIDH: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Dé hAoine, 8 Aibreán 2022</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Tá sonraí breise le fáil ar </a:t>
            </a:r>
            <a:r>
              <a:rPr lang="ga" sz="1800" b="0" i="0" u="sng" baseline="0" dirty="0">
                <a:solidFill>
                  <a:srgbClr val="0563C1"/>
                </a:solidFill>
                <a:effectLst/>
                <a:latin typeface="Calibri" panose="020F0502020204030204" pitchFamily="34" charset="0"/>
                <a:ea typeface="Times New Roman" panose="02020603050405020304" pitchFamily="18" charset="0"/>
                <a:hlinkClick r:id="rId3"/>
              </a:rPr>
              <a:t>www.ourworldirishaidawards.ie</a:t>
            </a:r>
            <a:r>
              <a:rPr lang="ga" sz="1800" b="0" i="0" u="none" baseline="0" dirty="0">
                <a:effectLst/>
                <a:latin typeface="Calibri" panose="020F0502020204030204" pitchFamily="34" charset="0"/>
                <a:ea typeface="Times New Roman" panose="02020603050405020304" pitchFamily="18" charset="0"/>
              </a:rPr>
              <a:t> mar aon le faisnéis ar conas is féidir saothar le daltaí a chur isteach don iris </a:t>
            </a:r>
            <a:r>
              <a:rPr lang="ga" sz="1800" b="1" i="1" u="none" baseline="0" dirty="0">
                <a:effectLst/>
                <a:latin typeface="Calibri" panose="020F0502020204030204" pitchFamily="34" charset="0"/>
                <a:ea typeface="Times New Roman" panose="02020603050405020304" pitchFamily="18" charset="0"/>
              </a:rPr>
              <a:t>Gníomhaithe Spriocanna Domhanda</a:t>
            </a:r>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Tá gach ceacht deartha le haghaidh thart ar 45 nóiméad d’am teagmhála leis an rang.  Tá nasc acu leis an gcuraclam (féach Sleamhnán 2) agus tá siad réidh le húsáid sa seomra ranga. Níl mórán ullmhúcháin le déanamh agat féin ar chor ar bith.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Níl le déanamh agat ach na nótaí don mhúinteoir a léamh (tá na nótaí le fáil ag bun gach sleamhnáin sa ghnáth-amharc) agus dul i dtaithí ar na beochaintí (leis an mód ‘cur i láthair’) roimh an rang. Ag brath ar an leagan de PowerPoint atá in úsáid agat, b’fhéidir go mbeifeá in ann féachaint ar na nótaí agus an cur i láthair ar siúl. Ná bí buartha mura bhfuil – is féidir pdf de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nótaí sleamhnáin</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oscailt agus a phriontáil mar chabhair duit sa rang ar an láithreán gréasáin.</a:t>
            </a:r>
            <a:endParaRPr lang="ga" sz="2800"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sz="2800" b="0" dirty="0">
              <a:effectLst/>
            </a:endParaRPr>
          </a:p>
          <a:p>
            <a:pPr algn="l" rtl="0"/>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Aithnímid go bhfuil aithne mhaith agat, mar mhúinteoir, ar do chuid daltaí.  Mar gheall air sin, is féidir an t‑ábhar go léir ar na sleamhnáin a athrú le gur féidir leat athruithe a dhéanamh ar an gceacht lena chur in oiriúint do chomhthéacs agus do riachtanais na leanaí sa rang agat. B’fhéidir go mbeadh sé úsáideach freisin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léamh. Tá eolas ann ar an dea-chleachtas maidir le ceachtanna ar an mbochtaineacht agus ar chúrsaí forbartha a theagasc agus tá sé ar fáil ar an láithreán gréasáin freisin. </a:t>
            </a: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*Má tá comhghleacaithe leat ag teagasc i rang 3-4, is féidir leat a rá leo go bhfuil ceachtanna atá nasctha le curaclam rang 3-4 le fáil ar </a:t>
            </a:r>
            <a:r>
              <a:rPr lang="ga" sz="1800" b="0" i="0" u="sng" baseline="0" dirty="0">
                <a:solidFill>
                  <a:srgbClr val="0563C1"/>
                </a:solidFill>
                <a:effectLst/>
                <a:latin typeface="Calibri" panose="020F0502020204030204" pitchFamily="34" charset="0"/>
                <a:ea typeface="Times New Roman" panose="02020603050405020304" pitchFamily="18" charset="0"/>
                <a:hlinkClick r:id="rId3"/>
              </a:rPr>
              <a:t>www.ourworldirishaidawards.ie</a:t>
            </a:r>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Bíonn ionadh an domhain orainn gach aon bhliain nuair a fheicimid cé chomh cruthaitheach agus nuálaíoch a bhíonn na daltaí agus na múinteoirí ar fud na tíre a ghlacann páirt sna Duaiseanna.  Táimid ag súil go mór le bhur gcuid iarrachtaí a fheiceáil i mbliana ar an téama ‘Folláine do dhaoine agus don phláinéad’.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Ná déan dearmad bhur n‑aistear Dhuaiseanna Chúnamh Éireann: An Domhan Seo Againne, 2022, a chomhroinnt linn </a:t>
            </a:r>
            <a:r>
              <a:rPr lang="ga" sz="1800" b="1" i="0" u="none" baseline="0" dirty="0">
                <a:effectLst/>
                <a:latin typeface="Calibri" panose="020F0502020204030204" pitchFamily="34" charset="0"/>
                <a:ea typeface="Times New Roman" panose="02020603050405020304" pitchFamily="18" charset="0"/>
              </a:rPr>
              <a:t>@Irish_Aid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@ourworldirishaidawards </a:t>
            </a:r>
            <a:r>
              <a:rPr lang="ga" sz="1800" b="0" i="0" u="none" baseline="0" dirty="0">
                <a:effectLst/>
                <a:latin typeface="Calibri" panose="020F0502020204030204" pitchFamily="34" charset="0"/>
                <a:ea typeface="Times New Roman" panose="02020603050405020304" pitchFamily="18" charset="0"/>
              </a:rPr>
              <a:t>ar na meáin shóisialta leis an haischlib</a:t>
            </a:r>
            <a:r>
              <a:rPr lang="ga" sz="1800" b="1" i="0" u="none" baseline="0" dirty="0">
                <a:effectLst/>
                <a:latin typeface="Calibri" panose="020F0502020204030204" pitchFamily="34" charset="0"/>
                <a:ea typeface="Times New Roman" panose="02020603050405020304" pitchFamily="18" charset="0"/>
              </a:rPr>
              <a:t> #ourworldawards</a:t>
            </a:r>
            <a:r>
              <a:rPr lang="ga" sz="1800" b="0" i="0" u="none" baseline="0" dirty="0">
                <a:effectLst/>
                <a:latin typeface="Calibri" panose="020F0502020204030204" pitchFamily="34" charset="0"/>
                <a:ea typeface="Times New Roman" panose="02020603050405020304" pitchFamily="18" charset="0"/>
              </a:rPr>
              <a:t>.</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Le gach dea-ghuí duit féin agus do na daltaí.</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Foireann Dhuaiseanna Chúnamh Éireann: An Domhan Seo Againne</a:t>
            </a:r>
            <a:endParaRPr lang="g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a:t>
            </a:fld>
            <a:endParaRPr lang="ga"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2 / Sleamhnán 1 de 1 (Cárta poist ó 2030) (1 bheochan amháin ag * Cliceáil)</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Iarr ar na daltaí teimpléad an chárta poist ar an sleamhnán a chóipeáil ina gcóipleabhair.</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Samhlaigh go bhfuil tú ag maireachtáil sa bhliain 2030 agus gur baineadh amach na Spriocanna Domhanda.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an comhaireamh síos ó 2022 go 2030 a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iomaí rud maith sa domhan in 2030, lena n‑áirítear:</a:t>
            </a:r>
            <a:endParaRPr lang="ga" sz="1800" dirty="0">
              <a:effectLst/>
              <a:latin typeface="Times New Roman" panose="02020603050405020304" pitchFamily="18" charset="0"/>
              <a:ea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Níl aon duine ar domhan beo bocht.</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Tháinig laghdú seasta ar astaíochtaí carbóin domhanda (na gáis a scaoiltear isteach in atmaisféar an phláinéid nuair a dhóimid breoslaí iontaise neamh-inathnuaite amhail ola nó gual)</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Bíonn níos lú leanaí tinn</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Is mná iad leath dár bpolaiteoirí (ceannairí tofa) agus is fir iad an leath eile</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Tá rochtain ag gach duine ar an idirlíon</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Bíonn go leor bia ag gach leanbh le fás go sláintiúil</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Críochnaíonn gach leanbh an bhunscoil agus an mheánscoil</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Scríobhaimis cárta poist do dhuine atá ag maireachtáil sa bhliain 2022.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féidir an cárta poist a sheoladh chugat féin (nuair a bhí tú níos óige), chuig duine eile, eagraíocht neamhrialtasach, rialtas (nó cuid de rialtas, amhail Cúnamh Éireann), nó eagraíocht idirnáisiúnta (amhail an tAontas Eorpach nó na Náisiúin Aontaithe).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Ná déan dearmad cur síos a dhéanamh ar an saol in 2030 agus comhroinn do smaointe faoinar féidir a dhéanamh in 2022 ar mhaithe le folláine daoine agus an phláinéid agus chun na Spriocanna Domhanda a bhaint amach faoi 2030.</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Tascanna breise dóibh siúd a chríochnaíonn luath: </a:t>
            </a:r>
            <a:endParaRPr lang="ga" sz="1800" dirty="0">
              <a:effectLst/>
              <a:latin typeface="Times New Roman" panose="02020603050405020304" pitchFamily="18" charset="0"/>
              <a:ea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Oibrigh amach cé mhéad lá atá fágtha idir inniu agus an 1 Eanáir 2030</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Bain inspioráid as íocóin agus as dathanna na Spriocanna Domhanda chun stampa 2030 a dhearadh don chárta poist</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Bain inspioráid as an gcur síos ar an domhan in 2030 nuair a bhainfear amach na Spriocanna Domhanda chun an pictiúr ar an gcárta poist a tharraingt</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10</a:t>
            </a:fld>
            <a:endParaRPr lang="ga" dirty="0"/>
          </a:p>
        </p:txBody>
      </p:sp>
    </p:spTree>
    <p:extLst>
      <p:ext uri="{BB962C8B-B14F-4D97-AF65-F5344CB8AC3E}">
        <p14:creationId xmlns:p14="http://schemas.microsoft.com/office/powerpoint/2010/main" val="1936967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4 / Sleamhnán 1 de 1 (Gníomhaithe Spriocanna Domhanda)</a:t>
            </a:r>
            <a:endParaRPr lang="ga" sz="1800" dirty="0">
              <a:effectLst/>
              <a:latin typeface="Times New Roman" panose="02020603050405020304" pitchFamily="18" charset="0"/>
              <a:ea typeface="Times New Roman" panose="02020603050405020304" pitchFamily="18" charset="0"/>
            </a:endParaRPr>
          </a:p>
          <a:p>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Beimid páirteach i nDuaiseanna Chúnamh Éireann: An Domhan Seo Againne.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féidir saothar a chur isteach do na Duaiseanna i rogha leathan formáidí – is féidir linn saothar físe, fuaime, scríofa nó ilmheán a chur isteach. Mar sin, is féidir linn cártaí poist (faoi mar a rinne tú díreach ansin), gearrscéalta, dánta, suirbhéanna, taibhithe, pictiúir srl a chur isteach.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Beidh ár saothair bunaithe ar ‘Folláine do dhaoine agus don phláinéad’, téama na nDuaiseanna 2022, ar na Spriocanna Domhanda go ginearálta agus/nó ar obair Chúnamh Éireann i dtíortha éagsúla.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Rud iontach eile faoi na Duaiseanna ná gur féidir linn cibé am atá ag teastáil a ghlacadh chun ár saothar a chumadh, agus is féidir linn roinnt saothair éagsúla a chur isteach!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Bronnfar deimhniú rannpháirtíochta ar gach duine a chuireann saothar isteach.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Foilseofar cuid de na hiontrálaithe i gceann de dhá eagrán de </a:t>
            </a:r>
            <a:r>
              <a:rPr lang="ga" sz="1800" b="1" i="1" u="none" baseline="0" dirty="0">
                <a:effectLst/>
                <a:latin typeface="Calibri" panose="020F0502020204030204" pitchFamily="34" charset="0"/>
                <a:ea typeface="Times New Roman" panose="02020603050405020304" pitchFamily="18" charset="0"/>
              </a:rPr>
              <a:t>Gníomhaithe Spriocanna Domhanda</a:t>
            </a:r>
            <a:r>
              <a:rPr lang="ga" sz="1800" b="0" i="1" u="none" baseline="0" dirty="0">
                <a:effectLst/>
                <a:latin typeface="Calibri" panose="020F0502020204030204" pitchFamily="34" charset="0"/>
                <a:ea typeface="Times New Roman" panose="02020603050405020304" pitchFamily="18" charset="0"/>
              </a:rPr>
              <a:t>, na hirisí a bhíonn á scríobh ag leanaí do leanaí, ar </a:t>
            </a:r>
            <a:r>
              <a:rPr lang="ga" sz="1800" b="0" i="1"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Foilseofar na hiontrálacha is fearr ar fad in </a:t>
            </a:r>
            <a:r>
              <a:rPr lang="ga" sz="1800" b="1" i="1" u="none" baseline="0" dirty="0">
                <a:effectLst/>
                <a:latin typeface="Calibri" panose="020F0502020204030204" pitchFamily="34" charset="0"/>
                <a:ea typeface="Times New Roman" panose="02020603050405020304" pitchFamily="18" charset="0"/>
              </a:rPr>
              <a:t>Bliainiris Gníomhaithe Spriocanna Domhanda</a:t>
            </a:r>
            <a:r>
              <a:rPr lang="ga" sz="1800" b="0" i="1" u="none" baseline="0" dirty="0">
                <a:effectLst/>
                <a:latin typeface="Calibri" panose="020F0502020204030204" pitchFamily="34" charset="0"/>
                <a:ea typeface="Times New Roman" panose="02020603050405020304" pitchFamily="18" charset="0"/>
              </a:rPr>
              <a:t> i mí an Mheithimh 2022. Beidh an bhliainiris ar fáil ar líne agus mar iatán i nuachtán náisiúnta.  </a:t>
            </a:r>
            <a:r>
              <a:rPr lang="ga" sz="1800" b="0" i="1" u="none" baseline="0" dirty="0">
                <a:solidFill>
                  <a:srgbClr val="0563C1"/>
                </a:solidFill>
                <a:effectLst/>
                <a:latin typeface="Calibri" panose="020F0502020204030204" pitchFamily="34" charset="0"/>
                <a:ea typeface="Times New Roman" panose="02020603050405020304" pitchFamily="18" charset="0"/>
              </a:rPr>
              <a:t>Tabharfar cuireadh do na múinteoirí/daltaí sin freastal ar Shearmanas Náisiúnta Bronnta Duaiseanna i mí an Mheithimh 2022. Bronnfar cóip de Bliainiris Gníomhaithe Spriocanna Domhanda ar gach buaiteoir mar aon le plaic nó corn don scoil.</a:t>
            </a:r>
            <a:endParaRPr lang="ga" sz="1800" i="1" u="none"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rPr>
              <a:t>Chun tacaíocht bhreise a fháil, féach Ceacht 2-4 agus féach na saothair iontacha a foilsíodh in </a:t>
            </a:r>
            <a:r>
              <a:rPr lang="ga" sz="1800" b="1" i="1" u="none" baseline="0" dirty="0">
                <a:effectLst/>
              </a:rPr>
              <a:t>Gníomhaithe Spriocanna Domhanda</a:t>
            </a:r>
            <a:r>
              <a:rPr lang="ga" sz="1800" b="0" i="0" u="none" baseline="0" dirty="0">
                <a:effectLst/>
              </a:rPr>
              <a:t> anuraidh: </a:t>
            </a:r>
            <a:r>
              <a:rPr lang="en-IE" sz="1800" b="0" i="0" u="none" strike="noStrike" baseline="0">
                <a:solidFill>
                  <a:srgbClr val="0563C1"/>
                </a:solidFill>
                <a:effectLst/>
              </a:rPr>
              <a:t>https://www.ourworldirishaidawards.ie/global-goals-archive/</a:t>
            </a:r>
          </a:p>
          <a:p>
            <a:pPr algn="l" rtl="0"/>
            <a:r>
              <a:rPr lang="ga" sz="1800" b="0" i="0" u="none" baseline="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SPRIOCDHÁTA D’IONTRÁLACHA LUATHA: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Dé Luain, 7 Feabhra 2022 </a:t>
            </a:r>
            <a:endParaRPr lang="ga" sz="1800" dirty="0">
              <a:effectLst/>
              <a:latin typeface="Times New Roman" panose="02020603050405020304" pitchFamily="18" charset="0"/>
              <a:ea typeface="Times New Roman" panose="02020603050405020304" pitchFamily="18" charset="0"/>
            </a:endParaRPr>
          </a:p>
          <a:p>
            <a:endParaRPr lang="ga" sz="1800" dirty="0">
              <a:effectLst/>
              <a:latin typeface="Calibri" panose="020F0502020204030204" pitchFamily="34"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Beidh deis ag iontrálacha a fhaightear ó scoileanna faoin 7 Feabhra 2022 bosca d’ábhair ealaíne inbhuanaithe a bhuachan.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SPRIOCDHÁTA DEIRIDH: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Dé hAoine, 8 Aibreán 2022</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Líon isteach Foirm Iontrála (tá an fhoirm le fáil sa phacáiste eolais do mhúinteoirí nó is féidir í a íoslódáil ónár láithreán gréasáin) agus seol isteach an saothar ar ríomhphost chuig </a:t>
            </a:r>
            <a:r>
              <a:rPr lang="ga" sz="1800" b="0" i="0" u="none" strike="noStrike" baseline="0" dirty="0">
                <a:solidFill>
                  <a:srgbClr val="0563C1"/>
                </a:solidFill>
                <a:effectLst/>
                <a:latin typeface="Calibri" panose="020F0502020204030204" pitchFamily="34" charset="0"/>
                <a:ea typeface="Times New Roman" panose="02020603050405020304" pitchFamily="18" charset="0"/>
                <a:hlinkClick r:id="rId4"/>
              </a:rPr>
              <a:t>ourworld@realnation.ie</a:t>
            </a:r>
            <a:r>
              <a:rPr lang="ga" sz="1800" b="0" i="0" u="none" baseline="0" dirty="0">
                <a:effectLst/>
                <a:latin typeface="Calibri" panose="020F0502020204030204" pitchFamily="34" charset="0"/>
                <a:ea typeface="Times New Roman" panose="02020603050405020304" pitchFamily="18" charset="0"/>
              </a:rPr>
              <a:t> nó sa phost chuig:</a:t>
            </a:r>
            <a:br>
              <a:rPr lang="ga" sz="1800" dirty="0">
                <a:effectLst/>
                <a:latin typeface="Calibri" panose="020F0502020204030204" pitchFamily="34" charset="0"/>
                <a:ea typeface="Times New Roman" panose="02020603050405020304" pitchFamily="18" charset="0"/>
              </a:rPr>
            </a:br>
            <a:br>
              <a:rPr lang="ga" sz="1800" dirty="0">
                <a:effectLst/>
                <a:latin typeface="Calibri" panose="020F0502020204030204" pitchFamily="34" charset="0"/>
                <a:ea typeface="Times New Roman" panose="02020603050405020304" pitchFamily="18" charset="0"/>
              </a:rPr>
            </a:br>
            <a:r>
              <a:rPr lang="ga" sz="180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Duaiseanna Chúnamh Éireann: An Domhan Seo Againne</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Real Nation</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24 Cé Árann, Baile Átha Cliath 7</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D07 W620</a:t>
            </a:r>
            <a:br>
              <a:rPr lang="ga" sz="1800" dirty="0">
                <a:effectLst/>
                <a:latin typeface="Calibri" panose="020F0502020204030204" pitchFamily="34" charset="0"/>
                <a:ea typeface="Times New Roman" panose="02020603050405020304" pitchFamily="18" charset="0"/>
              </a:rPr>
            </a:br>
            <a:br>
              <a:rPr lang="ga" sz="1800" dirty="0">
                <a:effectLst/>
                <a:latin typeface="Calibri" panose="020F0502020204030204" pitchFamily="34" charset="0"/>
                <a:ea typeface="Times New Roman" panose="02020603050405020304" pitchFamily="18" charset="0"/>
              </a:rPr>
            </a:br>
            <a:r>
              <a:rPr lang="ga" sz="1800" b="0" i="0" u="none" baseline="0" dirty="0">
                <a:effectLst/>
                <a:latin typeface="Calibri" panose="020F0502020204030204" pitchFamily="34" charset="0"/>
                <a:ea typeface="Times New Roman" panose="02020603050405020304" pitchFamily="18" charset="0"/>
              </a:rPr>
              <a:t>Tá faisnéis bhreise le fáil ar </a:t>
            </a:r>
            <a:r>
              <a:rPr lang="ga" sz="1800" b="0" i="0" u="none" strike="noStrike" baseline="0" dirty="0">
                <a:solidFill>
                  <a:srgbClr val="0563C1"/>
                </a:solidFill>
                <a:effectLst/>
                <a:latin typeface="Calibri" panose="020F0502020204030204" pitchFamily="34" charset="0"/>
                <a:ea typeface="Times New Roman" panose="02020603050405020304" pitchFamily="18" charset="0"/>
                <a:hlinkClick r:id="rId5"/>
              </a:rPr>
              <a:t>www.ourworldirishaidawards.ie</a:t>
            </a:r>
            <a:br>
              <a:rPr lang="ga" sz="1800" dirty="0">
                <a:effectLst/>
                <a:latin typeface="Calibri" panose="020F0502020204030204" pitchFamily="34" charset="0"/>
                <a:ea typeface="Times New Roman" panose="02020603050405020304" pitchFamily="18" charset="0"/>
              </a:rPr>
            </a:br>
            <a:br>
              <a:rPr lang="ga" sz="1800" dirty="0">
                <a:effectLst/>
                <a:latin typeface="Calibri" panose="020F0502020204030204" pitchFamily="34" charset="0"/>
                <a:ea typeface="Times New Roman" panose="02020603050405020304" pitchFamily="18" charset="0"/>
              </a:rPr>
            </a:br>
            <a:r>
              <a:rPr lang="ga" sz="1800" b="0" i="0" u="none" baseline="0" dirty="0">
                <a:effectLst/>
                <a:latin typeface="Calibri" panose="020F0502020204030204" pitchFamily="34" charset="0"/>
                <a:ea typeface="Times New Roman" panose="02020603050405020304" pitchFamily="18" charset="0"/>
              </a:rPr>
              <a:t>Is féidir ríomhphost a sheoladh chuig an oifig tionscadail nó glaoch orainn má bhíonn ceist ar bith agat faoi Dhuaiseanna Chúnamh Éireann: An Domhan Seo Againne, nó faoi shaothair a chur isteach: </a:t>
            </a:r>
            <a:r>
              <a:rPr lang="ga" sz="1800" b="1" i="0" u="none" baseline="0" dirty="0">
                <a:effectLst/>
                <a:latin typeface="Calibri" panose="020F0502020204030204" pitchFamily="34" charset="0"/>
                <a:ea typeface="Times New Roman" panose="02020603050405020304" pitchFamily="18" charset="0"/>
              </a:rPr>
              <a:t>Ríomhphost:</a:t>
            </a:r>
            <a:r>
              <a:rPr lang="ga" sz="1800" b="0" i="0" u="none" baseline="0" dirty="0">
                <a:effectLst/>
                <a:latin typeface="Calibri" panose="020F0502020204030204" pitchFamily="34" charset="0"/>
                <a:ea typeface="Times New Roman" panose="02020603050405020304" pitchFamily="18" charset="0"/>
              </a:rPr>
              <a:t> </a:t>
            </a:r>
            <a:r>
              <a:rPr lang="ga" sz="1800" b="0" i="0" u="none" strike="noStrike" baseline="0" dirty="0">
                <a:solidFill>
                  <a:srgbClr val="0563C1"/>
                </a:solidFill>
                <a:effectLst/>
                <a:latin typeface="Calibri" panose="020F0502020204030204" pitchFamily="34" charset="0"/>
                <a:ea typeface="Times New Roman" panose="02020603050405020304" pitchFamily="18" charset="0"/>
                <a:hlinkClick r:id="rId4"/>
              </a:rPr>
              <a:t>ourworld@realnation.ie</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 Fón: </a:t>
            </a:r>
            <a:r>
              <a:rPr lang="ga" sz="1800" b="0" i="0" u="none" baseline="0" dirty="0">
                <a:effectLst/>
                <a:latin typeface="Calibri" panose="020F0502020204030204" pitchFamily="34" charset="0"/>
                <a:ea typeface="Times New Roman" panose="02020603050405020304" pitchFamily="18" charset="0"/>
              </a:rPr>
              <a:t>01 522 4834</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Ba bhreá linn scéala a fháil uait ar conas atá ag éirí leat leis na hábhair churaclaim agus leis na saothair a bheidh á gcur isteach do na Duaiseanna.  Is féidir bhur n‑aistear Dhuaiseanna Chúnamh Éireann: An Domhan Seo Againne, 2022, a chomhroinnt linn </a:t>
            </a:r>
            <a:r>
              <a:rPr lang="ga" sz="1800" b="1" i="0" u="none" baseline="0" dirty="0">
                <a:effectLst/>
                <a:latin typeface="Calibri" panose="020F0502020204030204" pitchFamily="34" charset="0"/>
                <a:ea typeface="Times New Roman" panose="02020603050405020304" pitchFamily="18" charset="0"/>
              </a:rPr>
              <a:t>@Irish_Aid </a:t>
            </a:r>
            <a:r>
              <a:rPr lang="ga" sz="1800" b="0" i="0" u="none" baseline="0" dirty="0">
                <a:effectLst/>
                <a:latin typeface="Calibri" panose="020F0502020204030204" pitchFamily="34" charset="0"/>
                <a:ea typeface="Times New Roman" panose="02020603050405020304" pitchFamily="18" charset="0"/>
              </a:rPr>
              <a:t>/ </a:t>
            </a:r>
            <a:r>
              <a:rPr lang="ga" sz="1800" b="1" i="0" u="none" baseline="0" dirty="0">
                <a:effectLst/>
                <a:latin typeface="Calibri" panose="020F0502020204030204" pitchFamily="34" charset="0"/>
                <a:ea typeface="Times New Roman" panose="02020603050405020304" pitchFamily="18" charset="0"/>
              </a:rPr>
              <a:t>@ourworldirishaidawards </a:t>
            </a:r>
            <a:r>
              <a:rPr lang="ga" sz="1800" b="0" i="0" u="none" baseline="0" dirty="0">
                <a:effectLst/>
                <a:latin typeface="Calibri" panose="020F0502020204030204" pitchFamily="34" charset="0"/>
                <a:ea typeface="Times New Roman" panose="02020603050405020304" pitchFamily="18" charset="0"/>
              </a:rPr>
              <a:t>ar na meáin shóisialta leis an haischlib</a:t>
            </a:r>
            <a:r>
              <a:rPr lang="ga" sz="1800" b="1" i="0" u="none" baseline="0" dirty="0">
                <a:effectLst/>
                <a:latin typeface="Calibri" panose="020F0502020204030204" pitchFamily="34" charset="0"/>
                <a:ea typeface="Times New Roman" panose="02020603050405020304" pitchFamily="18" charset="0"/>
              </a:rPr>
              <a:t> #ourworldawards</a:t>
            </a:r>
            <a:endParaRPr lang="ga" sz="1800" dirty="0">
              <a:effectLst/>
              <a:latin typeface="Times New Roman" panose="02020603050405020304" pitchFamily="18" charset="0"/>
              <a:ea typeface="Times New Roman" panose="02020603050405020304" pitchFamily="18" charset="0"/>
            </a:endParaRPr>
          </a:p>
          <a:p>
            <a:endParaRPr lang="ga" sz="1800" dirty="0">
              <a:effectLst/>
              <a:latin typeface="Times New Roman" panose="02020603050405020304" pitchFamily="18" charset="0"/>
              <a:ea typeface="Times New Roman" panose="02020603050405020304" pitchFamily="18" charset="0"/>
            </a:endParaRPr>
          </a:p>
          <a:p>
            <a:pPr algn="l" rtl="0"/>
            <a:r>
              <a:rPr lang="ga" sz="1800" b="1" i="0" u="sng" baseline="0" dirty="0">
                <a:effectLst/>
                <a:latin typeface="Calibri" panose="020F0502020204030204" pitchFamily="34" charset="0"/>
                <a:ea typeface="Times New Roman" panose="02020603050405020304" pitchFamily="18" charset="0"/>
              </a:rPr>
              <a:t>AN RAIBH A FHIOS AGAT?</a:t>
            </a:r>
          </a:p>
          <a:p>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solidFill>
                  <a:srgbClr val="222222"/>
                </a:solidFill>
                <a:effectLst/>
                <a:latin typeface="Calibri" panose="020F0502020204030204" pitchFamily="34" charset="0"/>
                <a:ea typeface="Times New Roman" panose="02020603050405020304" pitchFamily="18" charset="0"/>
              </a:rPr>
              <a:t>Cuireann Ionad Chúnamh Éireann ceardlanna idirghníomhacha ar fáil do rang 5-6. Tugtar léargas ar obair Chúnamh Éireann sna ceardlanna sin agus ar an gcaoi a gcabhraíonn an obair sin le dul chun cinn na Spriocanna um Fhorbairt Inbhuanaithe.  </a:t>
            </a:r>
          </a:p>
          <a:p>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solidFill>
                  <a:srgbClr val="222222"/>
                </a:solidFill>
                <a:effectLst/>
                <a:latin typeface="Calibri" panose="020F0502020204030204" pitchFamily="34" charset="0"/>
                <a:ea typeface="Times New Roman" panose="02020603050405020304" pitchFamily="18" charset="0"/>
              </a:rPr>
              <a:t>Bíonn ceardlanna ar an láthair faoi réir comhairle maidir le sláinte phoiblí. Déan teagmháil linn chun áirithint a dhéanamh nó chun fiosrú a dhéanamh: </a:t>
            </a:r>
            <a:r>
              <a:rPr lang="ga" sz="1800" b="0" i="0" u="sng" baseline="0" dirty="0">
                <a:solidFill>
                  <a:srgbClr val="1155CC"/>
                </a:solidFill>
                <a:effectLst/>
                <a:latin typeface="Calibri" panose="020F0502020204030204" pitchFamily="34" charset="0"/>
                <a:ea typeface="Times New Roman" panose="02020603050405020304" pitchFamily="18" charset="0"/>
                <a:hlinkClick r:id="rId6"/>
              </a:rPr>
              <a:t>IrishAidCentre@dfa.ie</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Tá ceardlanna ar líne agus acmhainní breise le fáil ar </a:t>
            </a:r>
            <a:r>
              <a:rPr lang="ga" sz="1800" b="0" i="0" u="sng" baseline="0" dirty="0">
                <a:solidFill>
                  <a:srgbClr val="0563C1"/>
                </a:solidFill>
                <a:effectLst/>
                <a:latin typeface="Calibri" panose="020F0502020204030204" pitchFamily="34" charset="0"/>
                <a:ea typeface="Times New Roman" panose="02020603050405020304" pitchFamily="18" charset="0"/>
                <a:hlinkClick r:id="rId7"/>
              </a:rPr>
              <a:t>https://www.irishaid.ie/teaching-and-learning/primary/</a:t>
            </a:r>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11</a:t>
            </a:fld>
            <a:endParaRPr lang="ga" dirty="0"/>
          </a:p>
        </p:txBody>
      </p:sp>
    </p:spTree>
    <p:extLst>
      <p:ext uri="{BB962C8B-B14F-4D97-AF65-F5344CB8AC3E}">
        <p14:creationId xmlns:p14="http://schemas.microsoft.com/office/powerpoint/2010/main" val="126224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Machnamh ar an bhfoghlaim (4 bheochan ag * Cliceáil – 3 cinn i ndiaidh a chéile ar an dara cliceáil)</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Glacaimis cúpla nóiméad chun smaoineamh (machnamh a dhéanamh) ar an méid a d’fhoghlaimíomar sa cheacht seo.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Samhlaigh go bhfuil tú ag imirt cispheile.  </a:t>
            </a:r>
          </a:p>
          <a:p>
            <a:endParaRPr lang="ga" sz="1800" i="1" dirty="0">
              <a:effectLst/>
              <a:latin typeface="Calibri" panose="020F0502020204030204" pitchFamily="34"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Faoi mar a léirítear ar an scáileán na rudaí go léir a d’fhoghlaim tú sa cheacht seo, ba cheart duit na rudaí seo a mhímeáil:</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An ciseán buaiteach a fháil sa chluiche – má tá tú sásta gur fhoghlaim tú na rudaí ar an gclár</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beochan a sheinm den liathróid ag dul isteach sa chiseán lena bhfuil i gceist agat a léiriú</a:t>
            </a:r>
          </a:p>
          <a:p>
            <a:endParaRPr lang="ga" sz="1800" dirty="0">
              <a:effectLst/>
              <a:latin typeface="Times New Roman" panose="02020603050405020304" pitchFamily="18" charset="0"/>
              <a:ea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An liathróid a dhruibleáil – má tá beagán tacaíocht bhreise uaim féin nó ó dhuine eile sa rang ag teastáil uait le bheith ábalta a rá gur fhoghlaim na rudaí ar an gclár</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beochan a sheinm do na 3 sprioc foghlama don cheacht seo, ceann ar cheann, agus léigh amach os ard iad nuair a thaispeántar iad.</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Féach cé na daltaí a bhfuil tacaíocht bhreise ag teastáil uathu.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Tá sár-obair déanta agaibh, agus is Gníomhaithe Spriocanna Domhanda den chéad scoth sibh go léir.</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Ná déan dearmad féachaint ar </a:t>
            </a:r>
            <a:r>
              <a:rPr lang="ga" sz="1800" b="1" i="0"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ga" sz="1800" b="0" i="0" u="none" baseline="0" dirty="0">
                <a:effectLst/>
                <a:latin typeface="Calibri" panose="020F0502020204030204" pitchFamily="34" charset="0"/>
                <a:ea typeface="Times New Roman" panose="02020603050405020304" pitchFamily="18" charset="0"/>
              </a:rPr>
              <a:t> chun faisnéis a fháil ar shaothar na ndaltaí a fhoilsiú in eagrán de </a:t>
            </a:r>
            <a:r>
              <a:rPr lang="ga" sz="1800" b="1" i="1" u="none" baseline="0" dirty="0">
                <a:effectLst/>
                <a:latin typeface="Calibri" panose="020F0502020204030204" pitchFamily="34" charset="0"/>
                <a:ea typeface="Times New Roman" panose="02020603050405020304" pitchFamily="18" charset="0"/>
              </a:rPr>
              <a:t>Gníomhaithe Spriocanna Domhanda</a:t>
            </a:r>
            <a:r>
              <a:rPr lang="ga" sz="1800" b="0" i="0" u="none" baseline="0" dirty="0">
                <a:effectLst/>
                <a:latin typeface="Calibri" panose="020F0502020204030204" pitchFamily="34" charset="0"/>
                <a:ea typeface="Times New Roman" panose="02020603050405020304" pitchFamily="18" charset="0"/>
              </a:rPr>
              <a:t>, iris ar líne a bhíonn á scríobh ag leanaí do leanaí, in 2022.</a:t>
            </a:r>
            <a:endParaRPr lang="ga" sz="1800" dirty="0">
              <a:effectLst/>
              <a:latin typeface="Times New Roman" panose="02020603050405020304" pitchFamily="18" charset="0"/>
              <a:ea typeface="Times New Roman" panose="02020603050405020304" pitchFamily="18" charset="0"/>
            </a:endParaRP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12</a:t>
            </a:fld>
            <a:endParaRPr lang="ga" dirty="0"/>
          </a:p>
        </p:txBody>
      </p:sp>
    </p:spTree>
    <p:extLst>
      <p:ext uri="{BB962C8B-B14F-4D97-AF65-F5344CB8AC3E}">
        <p14:creationId xmlns:p14="http://schemas.microsoft.com/office/powerpoint/2010/main" val="206962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Nótaí don Mhúinteoir (níl aon nótaí ann)</a:t>
            </a:r>
          </a:p>
        </p:txBody>
      </p:sp>
      <p:sp>
        <p:nvSpPr>
          <p:cNvPr id="4" name="Slide Number Placeholder 3"/>
          <p:cNvSpPr>
            <a:spLocks noGrp="1"/>
          </p:cNvSpPr>
          <p:nvPr>
            <p:ph type="sldNum" sz="quarter" idx="5"/>
          </p:nvPr>
        </p:nvSpPr>
        <p:spPr/>
        <p:txBody>
          <a:bodyPr/>
          <a:lstStyle/>
          <a:p>
            <a:pPr algn="l" rtl="0"/>
            <a:fld id="{DDD419F4-D791-41E3-8F48-C57B6378CBDD}" type="slidenum">
              <a:rPr/>
              <a:t>2</a:t>
            </a:fld>
            <a:endParaRPr lang="ga"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b="1" i="0" u="none" baseline="0"/>
              <a:t>Nótaí don Mhúinteoir (níl aon nótaí ann)</a:t>
            </a: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3</a:t>
            </a:fld>
            <a:endParaRPr lang="ga"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ga" sz="1800" b="1"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Nótaí don Mhúinteoir: Spriocanna foghlama (3 bheochan i ndiaidh a chéile ag * Cliceáil)</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1"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Nóta maidir le híogaireacht:</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 mhúinteoir, tá aithne mhaith agat ar do chuid daltaí. Tá lánchead agat athruithe a dhéanamh ar na spriocanna foghlama agus ar na gníomhaíochtaí sa cheacht seo lena gcur in oiriúint do chomhthéacs agus do riachtanais na leanaí sa rang agat.</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Féach na </a:t>
            </a:r>
            <a:r>
              <a:rPr lang="ga" sz="1800" b="0" i="0" u="sng"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Treoirlínte maidir le Dea-chleachtas</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ga" sz="1800" b="0" i="0" u="none"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 </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Tá eolas ann ar an dea-chleachtas maidir le ceachtanna ar an mbochtaineacht agus ar chúrsaí forbartha a theagasc, agus tá sé ar fáil sa roinn pleananna ceachta ar an láithreán gréasáin: </a:t>
            </a:r>
            <a:r>
              <a:rPr lang="ga" sz="1800" b="0" i="0" u="sng"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4"/>
              </a:rPr>
              <a:t>www.ourworldirishaidawards.ie</a:t>
            </a:r>
          </a:p>
          <a:p>
            <a:pPr algn="l" rtl="0">
              <a:spcBef>
                <a:spcPts val="0"/>
              </a:spcBef>
              <a:spcAft>
                <a:spcPts val="0"/>
              </a:spcAft>
            </a:pPr>
            <a:endParaRPr lang="ga" sz="1800" b="0" i="0" u="sng" strike="noStrike" dirty="0">
              <a:solidFill>
                <a:srgbClr val="1155CC"/>
              </a:solidFill>
              <a:effectLst/>
              <a:latin typeface="Calibri" panose="020F0502020204030204" pitchFamily="34" charset="0"/>
            </a:endParaRPr>
          </a:p>
          <a:p>
            <a:pPr algn="l" rtl="0">
              <a:spcBef>
                <a:spcPts val="0"/>
              </a:spcBef>
              <a:spcAft>
                <a:spcPts val="0"/>
              </a:spcAft>
            </a:pPr>
            <a:r>
              <a:rPr lang="ga" sz="1800" b="1"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Cliceáil</a:t>
            </a: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chun na trí sprioc foghlama don cheacht seo a bheochan, ceann i ndiaidh a chéile, agus an téacs á léamh os ard agat.</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é seo an chéad cheacht de chuid Dhuaiseanna Chúnamh Éireann: An Domhan Seo Againne, 2022. Baineann an ceacht seo lena bhfuil i gceist le ‘folláine’ agus leis an gcaoi ar féidir linn saothrú ar mhaithe le folláine gach duine agus an phláinéid chun cabhrú leis na Spriocanna Domhanda um Fhorbairt Inbhuanaithe a bhaint amach.</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Ná bí buartha mura dtuigeann tú céard is folláine ann nó murar chuala tú trácht ar na Spriocanna Domhanda um Fhorbairt Inbhuanaithe roimhe seo. Beidh sé an-soiléir gan mhoill. </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 brath ar an rang, d’fhéadfá a rá leis na daltaí go mbeidh saothair á gcur isteach acu ar Dhuaiseanna Chúnamh Éireann: An Domhan Seo Againne. Is bealach atá i nDuaiseanna Chúnamh Éireann: An Domhan Seo Againne do leanaí agus do dhaoine óga, cosúil leis na daltaí atá agat, eolas a chur ar Chúnamh Éireann, eolas a chur ar na Spriocanna Domhanda, agus smaoineamh ar bhealaí inar féidir leo a bheith ag obair ar son fholláine na ndaoine agus an phláinéid.</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spcBef>
                <a:spcPts val="0"/>
              </a:spcBef>
              <a:spcAft>
                <a:spcPts val="0"/>
              </a:spcAft>
            </a:pPr>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bhfeiceann tú lógó Chúnamh Éireann ag bun an tsleamhnáin ar dheis? </a:t>
            </a:r>
            <a:endParaRPr lang="ga" b="0" dirty="0">
              <a:effectLst/>
            </a:endParaRPr>
          </a:p>
          <a:p>
            <a:pPr algn="l" rtl="0">
              <a:spcBef>
                <a:spcPts val="0"/>
              </a:spcBef>
              <a:spcAft>
                <a:spcPts val="0"/>
              </a:spcAft>
            </a:pPr>
            <a:r>
              <a:rPr lang="ga" sz="1800" b="0" i="0"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ga" b="0" dirty="0">
              <a:effectLst/>
            </a:endParaRPr>
          </a:p>
          <a:p>
            <a:pPr algn="l" rtl="0"/>
            <a:r>
              <a:rPr lang="ga" sz="1800" b="0" i="1" u="none" strike="noStrike"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cuid de Rialtas na hÉireann é Cúnamh Éireann. Bíonn Cúnamh Éireann ag obair ar mhaithe le folláine daoine agus an phláinéid. Déanann Cúnamh Éireann é sin trí bheith ag obair le rialtais eile, grúpaí éagsúla (eagraíochtaí neamhrialtasacha nó carthanais), agus le pobail i líon mór tíortha ar fud an domhain.  Beidh tú ag foghlaim níos mó faoi obair Chúnamh Éireann faoi mar a rachaidh tú trí na ceachtanna éagsúla.</a:t>
            </a:r>
            <a:endParaRPr lang="ga" b="0" i="1" dirty="0"/>
          </a:p>
        </p:txBody>
      </p:sp>
      <p:sp>
        <p:nvSpPr>
          <p:cNvPr id="4" name="Slide Number Placeholder 3"/>
          <p:cNvSpPr>
            <a:spLocks noGrp="1"/>
          </p:cNvSpPr>
          <p:nvPr>
            <p:ph type="sldNum" sz="quarter" idx="5"/>
          </p:nvPr>
        </p:nvSpPr>
        <p:spPr/>
        <p:txBody>
          <a:bodyPr/>
          <a:lstStyle/>
          <a:p>
            <a:pPr algn="l" rtl="0"/>
            <a:fld id="{DDD419F4-D791-41E3-8F48-C57B6378CBDD}" type="slidenum">
              <a:rPr/>
              <a:t>4</a:t>
            </a:fld>
            <a:endParaRPr lang="ga"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lnSpc>
                <a:spcPct val="200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Nótaí don Mhúinteoir: Gníomhaíocht 1 / Sleamhnán 1 de 2 (Folláine) (gan bheochan)</a:t>
            </a: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1" i="0" u="none" baseline="0" dirty="0">
                <a:effectLst/>
                <a:latin typeface="Calibri" panose="020F0502020204030204" pitchFamily="34" charset="0"/>
                <a:ea typeface="Calibri" panose="020F0502020204030204" pitchFamily="34" charset="0"/>
                <a:cs typeface="Times New Roman" panose="02020603050405020304" pitchFamily="18" charset="0"/>
              </a:rPr>
              <a:t>Nóta maidir le híogaireacht: </a:t>
            </a: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Mar mhúinteoir, tá aithne mhaith agat ar do chuid daltaí.  Tá lánchead agat athruithe a dhéanamh ar an ngníomhaíocht seo agus ar ábhar ceachta eile lena gcur in oiriúint do chomhthéacs agus do riachtanais na leanaí sa rang agat.</a:t>
            </a: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féidir le haon duine míniú a thabhairt ar an bhfocal ‘folláine’?  </a:t>
            </a: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Céard is brí le bheith go maith nó ar fónamh, dar leat?  Cén chaoi a mothódh sé sin?</a:t>
            </a: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Samhlaigh go bhfuil cúpla nóiméad agat chun rud éigin a aimsiú (pictiúr, grianghraf nó rud éigin) a léiríonn duit a bhfuil i gceist le bheith go maith nó sona sásta… céard a roghnófá?</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Ag brath ar an rang, d’fhéadfá na leideanna seo a leanas a úsáid chun na daltaí a spreagadh:</a:t>
            </a:r>
          </a:p>
          <a:p>
            <a:pPr algn="l" rtl="0">
              <a:lnSpc>
                <a:spcPct val="200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An dtiocfá ar ais le liathróid, grianghraf de chairde leat, cárta poist d’áit is breá leat, iall do mhadra, uirlis cheoil, an leabhar is fearr leat, na scónaí a réitíonn do mhamó…?</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0" u="none" baseline="0" dirty="0">
                <a:effectLst/>
                <a:latin typeface="Calibri" panose="020F0502020204030204" pitchFamily="34" charset="0"/>
                <a:ea typeface="Calibri" panose="020F0502020204030204" pitchFamily="34" charset="0"/>
                <a:cs typeface="Times New Roman" panose="02020603050405020304" pitchFamily="18" charset="0"/>
              </a:rPr>
              <a:t>Bailigh aiseolas ó chuid de na daltaí, agus breac síos na freagraí ar an gclár.</a:t>
            </a:r>
          </a:p>
          <a:p>
            <a:pPr algn="l" rtl="0">
              <a:lnSpc>
                <a:spcPct val="200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Daoine aonair – cosúil leat féin agus liomsa – mothaímid an fholláine (bímid go maith) nuair a mhothaímid sláintiúil agus sona agus nuair a bhíonn naisc dhearfacha againn le daoine agus le háiteanna, i bhfad is i gcéin.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spcAft>
                <a:spcPts val="800"/>
              </a:spcAf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Tá roinnt rudaí tábhachtacha ag baint leis an bhfolláine.</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200000"/>
              </a:lnSpc>
              <a:spcAft>
                <a:spcPts val="800"/>
              </a:spcAft>
              <a:buFont typeface="Symbol" panose="05050102010706020507" pitchFamily="18" charset="2"/>
              <a:buChar char=""/>
              <a:tabLst>
                <a:tab pos="457200" algn="l"/>
              </a:tabLs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Na rudaí a chabhraíonn linn mothú go maith agus ar fónamh, d’fhéadfaidís sin athrú le himeacht ama. B’fhéidir go mothaíonn tú sona sásta anois nuair a bhíonn tú ag spraoi sa chlós le cairde leat, ach b’fhéidir go mothóidh sona sásta amach anseo nuair a bheidh tú ag ól caife agus ag caint le cairde leat.  </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200000"/>
              </a:lnSpc>
              <a:spcAft>
                <a:spcPts val="800"/>
              </a:spcAft>
              <a:buFont typeface="Symbol" panose="05050102010706020507" pitchFamily="18" charset="2"/>
              <a:buChar char=""/>
              <a:tabLst>
                <a:tab pos="457200" algn="l"/>
              </a:tabLst>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Ní mhothaíonn aon duine sona sásta an t‑am go léir.  Bíonn drochlá ag gach duine ó am go chéile.  Is rud breá normálta é sin.  Ach bíonn an fholláine mar aidhm againn agus bímid ag obair chun í a bhaint amach.  Is aistear atá ann, agus táimid go léir ar an aistear sin.</a:t>
            </a:r>
            <a:endParaRPr lang="ga" sz="1200"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pPr>
            <a:endParaRPr lang="ga" sz="1200" i="1" dirty="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200000"/>
              </a:lnSpc>
            </a:pPr>
            <a:r>
              <a:rPr lang="ga" sz="1200" b="0" i="1" u="none" baseline="0" dirty="0">
                <a:effectLst/>
                <a:latin typeface="Calibri" panose="020F0502020204030204" pitchFamily="34" charset="0"/>
                <a:ea typeface="Calibri" panose="020F0502020204030204" pitchFamily="34" charset="0"/>
                <a:cs typeface="Times New Roman" panose="02020603050405020304" pitchFamily="18" charset="0"/>
              </a:rPr>
              <a:t>Ní le daoine amháin a bhaineann an fholláine.  D’fhéadfadh an fholláine a bheith i gceist freisin nuair a bhímid ag caint ar nithe beo amhail ainmhithe, éisc, feithidí, nó féar, plandaí, crainn, agus fiú an pláinéad féin. </a:t>
            </a:r>
            <a:endParaRPr lang="ga" i="0" dirty="0"/>
          </a:p>
        </p:txBody>
      </p:sp>
      <p:sp>
        <p:nvSpPr>
          <p:cNvPr id="4" name="Slide Number Placeholder 3"/>
          <p:cNvSpPr>
            <a:spLocks noGrp="1"/>
          </p:cNvSpPr>
          <p:nvPr>
            <p:ph type="sldNum" sz="quarter" idx="5"/>
          </p:nvPr>
        </p:nvSpPr>
        <p:spPr/>
        <p:txBody>
          <a:bodyPr/>
          <a:lstStyle/>
          <a:p>
            <a:pPr algn="l" rtl="0"/>
            <a:fld id="{DDD419F4-D791-41E3-8F48-C57B6378CBDD}" type="slidenum">
              <a:rPr/>
              <a:t>5</a:t>
            </a:fld>
            <a:endParaRPr lang="ga" dirty="0"/>
          </a:p>
        </p:txBody>
      </p:sp>
    </p:spTree>
    <p:extLst>
      <p:ext uri="{BB962C8B-B14F-4D97-AF65-F5344CB8AC3E}">
        <p14:creationId xmlns:p14="http://schemas.microsoft.com/office/powerpoint/2010/main" val="31468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1 / Sleamhnán 2 de 2 (Folláine) (gan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Léigh an dán ar an sleamhnán amach os ard.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Tabhair sonraí ar Thaoiseach Si’ahl (Seattle) agus ar an gcomhthéacs don dán leis (féach an bheathaisnéis ghairid thíos).</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é is analach ann rud a mhíniú trína chur i gcomparáid le rud eile.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Cén analach a úsáidtear sa dán seo?</a:t>
            </a:r>
            <a:r>
              <a:rPr lang="ga" sz="1800" b="0" i="0" u="none" baseline="0" dirty="0">
                <a:effectLst/>
                <a:latin typeface="Calibri" panose="020F0502020204030204" pitchFamily="34" charset="0"/>
                <a:ea typeface="Times New Roman" panose="02020603050405020304" pitchFamily="18" charset="0"/>
              </a:rPr>
              <a:t>  (Freagra: gréasán damháin alla.)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Cén fáth a n‑úsáideann Taoiseach Si’ahl analach an ghréasáin?</a:t>
            </a:r>
            <a:r>
              <a:rPr lang="ga" sz="1800" b="0" i="0" u="none" baseline="0" dirty="0">
                <a:effectLst/>
                <a:latin typeface="Calibri" panose="020F0502020204030204" pitchFamily="34" charset="0"/>
                <a:ea typeface="Times New Roman" panose="02020603050405020304" pitchFamily="18" charset="0"/>
              </a:rPr>
              <a:t>  (Freagra: ar aon dul le gréasán damháin alla, tá na daoine, na háiteanna, na plandaí agus na hainmhithe ar an bpláinéad seo idirnasctha agus bíonn siad ag brath ar a chéile.)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Tá an pláinéad cosúil le gréasán damháin eile freisin mar tá sé an-láidir agus solúbtha, ach má dhéantar damáiste do shnáithe amháin téann sé sin i bhfeidhm ar na snáithí go léir.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Céard atá á rá ag Taoiseach Si’ahl sa dán seo, dar leat?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Spreag na daltaí chun teacht suas le hanalacha éagsúla le haghaidh an chaidrimh idir daoine agus an pláinéad ina bhfreagraí.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Tá nasc idir an pláinéad agus gach rud ann. Ar an ábhar sin, an rud a dhéanann daoine in áit amháin, d’fhéadfadh sé dul i bhfeidhm go mór ar shláinte agus ar shonas daoine eile agus ar áiteanna eile. Mairimid go léir ar an bpláinéad, agus bímid ag brath ar an bpláinéad le maireachtáil. Tá dlúthcheangal idir folláine na ndaoine agus folláine an phláinéid. Faoi mar a fhoghlaimímid go léir conas maireachtáil le COVID-19, tá sé níos tábhachtaí ná riamh a bheith cineálta, agus aire a thabhairt dá chéile agus dár bpláinéad.</a:t>
            </a:r>
            <a:endParaRPr lang="ga" sz="1800" dirty="0">
              <a:effectLst/>
              <a:latin typeface="Times New Roman" panose="02020603050405020304" pitchFamily="18" charset="0"/>
              <a:ea typeface="Times New Roman" panose="02020603050405020304" pitchFamily="18" charset="0"/>
            </a:endParaRPr>
          </a:p>
          <a:p>
            <a:pPr algn="l" rtl="0"/>
            <a:r>
              <a:rPr lang="ga" sz="1800" b="0" i="0" u="none" strike="noStrik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sng" baseline="0" dirty="0">
                <a:effectLst/>
                <a:latin typeface="Calibri" panose="020F0502020204030204" pitchFamily="34" charset="0"/>
                <a:ea typeface="Times New Roman" panose="02020603050405020304" pitchFamily="18" charset="0"/>
              </a:rPr>
              <a:t>Taoiseach Si’ahl (Seattle) – beathaisnéis ghearr</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Meastar gur rugadh Taoiseach Si’ahl (Seattle a thug na hEorpaigh a chuir fúthu i Meiriceá air) i lár na 1780idí in áit ar a dtugtar Puget Sound i stát Washington Mheiriceá sa lá atá inniu ann.  Ba mhac é le taoiseach threibh na Suqamish agus ba le treibh na Duwamish a mháthair.  Is eol dúinn gur chuir sé fáilte roimh na chéad Eorpaigh a tháinig go Meiriceá le cur fúthu sa cheantar, agus thug na lonnaitheoirí sin Seattle ar an áit in ómós dó. Cathair atá in Seattle sa lá atá inniu ann. Sliocht as óráid faoin gcaidreamh idir daoine agus an pláinéad atá sa dán ar an sleamhnán. Meastar gur thug Taoiseach Si’ahl an óráid sin sna 1850idí.  Ní heol dúinn go cinnte gurb iad na focail áirithe sin a d’úsáid Taoiseach Si’ahl mar in Lushotseed, a theanga dhúchais, a thug sé an óráid uaidh. Aistríodh go garbh go Béarla é agus scríobhadh síos é ag an am.  </a:t>
            </a:r>
            <a:endParaRPr lang="ga"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ga" b="0" i="0" u="none" dirty="0"/>
          </a:p>
        </p:txBody>
      </p:sp>
      <p:sp>
        <p:nvSpPr>
          <p:cNvPr id="4" name="Slide Number Placeholder 3"/>
          <p:cNvSpPr>
            <a:spLocks noGrp="1"/>
          </p:cNvSpPr>
          <p:nvPr>
            <p:ph type="sldNum" sz="quarter" idx="5"/>
          </p:nvPr>
        </p:nvSpPr>
        <p:spPr/>
        <p:txBody>
          <a:bodyPr/>
          <a:lstStyle/>
          <a:p>
            <a:pPr algn="l" rtl="0"/>
            <a:fld id="{DDD419F4-D791-41E3-8F48-C57B6378CBDD}" type="slidenum">
              <a:rPr/>
              <a:t>6</a:t>
            </a:fld>
            <a:endParaRPr lang="ga" dirty="0"/>
          </a:p>
        </p:txBody>
      </p:sp>
    </p:spTree>
    <p:extLst>
      <p:ext uri="{BB962C8B-B14F-4D97-AF65-F5344CB8AC3E}">
        <p14:creationId xmlns:p14="http://schemas.microsoft.com/office/powerpoint/2010/main" val="323323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9388" y="388938"/>
            <a:ext cx="3921125" cy="2205037"/>
          </a:xfrm>
        </p:spPr>
      </p:sp>
      <p:sp>
        <p:nvSpPr>
          <p:cNvPr id="3" name="Notes Placeholder 2"/>
          <p:cNvSpPr>
            <a:spLocks noGrp="1"/>
          </p:cNvSpPr>
          <p:nvPr>
            <p:ph type="body" idx="1"/>
          </p:nvPr>
        </p:nvSpPr>
        <p:spPr>
          <a:xfrm>
            <a:off x="685800" y="3066020"/>
            <a:ext cx="5486400" cy="3600450"/>
          </a:xfrm>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2 / Sleamhnán 1 de 5 (Na Spriocanna Domhanda um Fhorbairt Inbhuanaithe) (3 bheochan ag * Cliceáil)</a:t>
            </a:r>
            <a:endParaRPr lang="ga" sz="1800" dirty="0">
              <a:effectLst/>
              <a:latin typeface="Times New Roman" panose="02020603050405020304" pitchFamily="18" charset="0"/>
              <a:ea typeface="Times New Roman" panose="02020603050405020304" pitchFamily="18" charset="0"/>
            </a:endParaRPr>
          </a:p>
          <a:p>
            <a:endParaRPr lang="ga" sz="1800" i="1" u="sng" dirty="0">
              <a:solidFill>
                <a:srgbClr val="0563C1"/>
              </a:solidFill>
              <a:effectLst/>
              <a:latin typeface="Calibri" panose="020F0502020204030204" pitchFamily="34"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An bhfaca tú an íomhá seo le boscaí daite, uimhreacha agus íocóin roimhe seo? Na Spriocanna um Fhorbairt Inbhuanaithe, nó na Spriocanna Domhanda, a thugtar orthu.</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an chéad phointe urchair a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Plean atá sna 17 Sprioc Dhomhanda a dhear tíortha go léir na Náisiún Aontaithe.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Eagraíocht mhór cosúil le club atá sna Náisiúin Aontaithe agus déanann sé cinntí faoin domhan. Tá Éire ar cheann de na 193 tír atá sna Náisiúin Aontaithe.</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an dara pointe urchair a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Baineann na Spriocanna Domhanda le bheith ag obair as lámha a chéile ar mhaithe le folláine gach duine i ngach áit. Pléann siad le rudaí amhail a bheith ábalta dul ar scoil le foghlaim agus dul chuig an dochtúir nuair a bhíonn tú tinn, go leor bia a bheith agat le hithe, go gcaitear leat go cóir agus go bhfaigheann tú íocaíocht chóir as an obair a dhéanann tú. Baineann na Spriocanna le folláine an phláinéid freisin, mar bímid ag brath ar an bpláinéad le maireachtáil go folláine.  Iarrann na Spriocanna ar dhaoine smaoineamh ar níos lú rudaí a cheannach le nach ndéanaimid an iomarca d’acmhainní an domhain a ídiú; agus aire a thabhairt do na hainmhithe agus na nithe beo go léir a mhaireann ar an bpláinéad.</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none" baseline="0" dirty="0">
                <a:effectLst/>
                <a:latin typeface="Calibri" panose="020F0502020204030204" pitchFamily="34" charset="0"/>
                <a:ea typeface="Times New Roman" panose="02020603050405020304" pitchFamily="18" charset="0"/>
              </a:rPr>
              <a:t>* Cliceáil</a:t>
            </a:r>
            <a:r>
              <a:rPr lang="ga" sz="1800" b="0" i="0" u="none" baseline="0" dirty="0">
                <a:effectLst/>
                <a:latin typeface="Calibri" panose="020F0502020204030204" pitchFamily="34" charset="0"/>
                <a:ea typeface="Times New Roman" panose="02020603050405020304" pitchFamily="18" charset="0"/>
              </a:rPr>
              <a:t> chun an tríú pointe urchair a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spriocanna uilíocha iad na Spriocanna Domhanda.  Mar sin, tá siad ann ar mhaithe le gach aon duine, go mór mór na daoine is mó atá i mbaol ar domhan – daoine nach bhfuil go leor bia maith ná uisce glan acu le maireachtáil go sláintiúil nó nach bhfuil an t‑airgead acu a leanaí a chur ar scoil ná cúnamh leighis a fháil nuair is gá.  Mar gheall gur Spriocanna uilíocha iad, bíonn freagracht orainn go léir rud éigin a dhéanamh ar son na Spriocanna Domhanda.  Tá ár gcuid féin le déanamh againn go léir chun iad a bhaint amach.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Ag brath ar an rang agus ar an taithí atá acu ar na Spriocanna Domhanda, b’fhéidir gur mhaith leat léamh tríd an leagan de na 17 Sprioc Dhomhanda atá curtha in oiriúint do leanaí (féach thíos).</a:t>
            </a:r>
            <a:endParaRPr lang="ga" sz="1800" dirty="0">
              <a:effectLst/>
              <a:latin typeface="Times New Roman" panose="02020603050405020304" pitchFamily="18" charset="0"/>
              <a:ea typeface="Times New Roman" panose="02020603050405020304" pitchFamily="18" charset="0"/>
            </a:endParaRPr>
          </a:p>
          <a:p>
            <a:pPr algn="l" rtl="0"/>
            <a:r>
              <a:rPr lang="ga" sz="1800" b="0" i="0" u="none" strike="noStrik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sng" baseline="0" dirty="0">
                <a:effectLst/>
                <a:latin typeface="Calibri" panose="020F0502020204030204" pitchFamily="34" charset="0"/>
                <a:ea typeface="Times New Roman" panose="02020603050405020304" pitchFamily="18" charset="0"/>
              </a:rPr>
              <a:t>Leagan de na Spriocanna Domhanda atá curtha in oiriúint do leanaí</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 </a:t>
            </a:r>
            <a:r>
              <a:rPr lang="ga" sz="1800" b="0" i="1" u="none" baseline="0" dirty="0">
                <a:effectLst/>
                <a:latin typeface="Calibri" panose="020F0502020204030204" pitchFamily="34" charset="0"/>
                <a:ea typeface="Times New Roman" panose="02020603050405020304" pitchFamily="18" charset="0"/>
              </a:rPr>
              <a:t>Deireadh a chur leis an mbochtaineacht</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2. </a:t>
            </a:r>
            <a:r>
              <a:rPr lang="ga" sz="1800" b="0" i="1" u="none" baseline="0" dirty="0">
                <a:effectLst/>
                <a:latin typeface="Calibri" panose="020F0502020204030204" pitchFamily="34" charset="0"/>
                <a:ea typeface="Times New Roman" panose="02020603050405020304" pitchFamily="18" charset="0"/>
              </a:rPr>
              <a:t>Deireadh a chur leis an ocras</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3. </a:t>
            </a:r>
            <a:r>
              <a:rPr lang="ga" sz="1800" b="0" i="1" u="none" baseline="0" dirty="0">
                <a:effectLst/>
                <a:latin typeface="Calibri" panose="020F0502020204030204" pitchFamily="34" charset="0"/>
                <a:ea typeface="Times New Roman" panose="02020603050405020304" pitchFamily="18" charset="0"/>
              </a:rPr>
              <a:t>A chinntiú gur féidir le gach duine saol sláintiúil a bheith acu</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4. </a:t>
            </a:r>
            <a:r>
              <a:rPr lang="ga" sz="1800" b="0" i="1" u="none" baseline="0" dirty="0">
                <a:effectLst/>
                <a:latin typeface="Calibri" panose="020F0502020204030204" pitchFamily="34" charset="0"/>
                <a:ea typeface="Times New Roman" panose="02020603050405020304" pitchFamily="18" charset="0"/>
              </a:rPr>
              <a:t>A chinntiú go mbíonn deis ag gach duine oideachas maith a bheith acu</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5. </a:t>
            </a:r>
            <a:r>
              <a:rPr lang="ga" sz="1800" b="0" i="1" u="none" baseline="0" dirty="0">
                <a:effectLst/>
                <a:latin typeface="Calibri" panose="020F0502020204030204" pitchFamily="34" charset="0"/>
                <a:ea typeface="Times New Roman" panose="02020603050405020304" pitchFamily="18" charset="0"/>
              </a:rPr>
              <a:t>A chinntiú go bhfaigheann mná agus cailíní na deiseanna céanna le fir agus buachaillí</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6. </a:t>
            </a:r>
            <a:r>
              <a:rPr lang="ga" sz="1800" b="0" i="1" u="none" baseline="0" dirty="0">
                <a:effectLst/>
                <a:latin typeface="Calibri" panose="020F0502020204030204" pitchFamily="34" charset="0"/>
                <a:ea typeface="Times New Roman" panose="02020603050405020304" pitchFamily="18" charset="0"/>
              </a:rPr>
              <a:t>A chinntiú go mbíonn teacht ag gach duine ar uisce glan agus leithris chuí</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7. </a:t>
            </a:r>
            <a:r>
              <a:rPr lang="ga" sz="1800" b="0" i="1" u="none" baseline="0" dirty="0">
                <a:effectLst/>
                <a:latin typeface="Calibri" panose="020F0502020204030204" pitchFamily="34" charset="0"/>
                <a:ea typeface="Times New Roman" panose="02020603050405020304" pitchFamily="18" charset="0"/>
              </a:rPr>
              <a:t>A chinntiú go mbíonn go leor teasa, solais agus cumhachta ag gach duine gan damáiste a dhéanamh don timpeallacht</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8. </a:t>
            </a:r>
            <a:r>
              <a:rPr lang="ga" sz="1800" b="0" i="1" u="none" baseline="0" dirty="0">
                <a:effectLst/>
                <a:latin typeface="Calibri" panose="020F0502020204030204" pitchFamily="34" charset="0"/>
                <a:ea typeface="Times New Roman" panose="02020603050405020304" pitchFamily="18" charset="0"/>
              </a:rPr>
              <a:t>Cabhrú le tíortha poist mhaithe a fhorbairt agus a chur ar fáil ar bhealach atá tairbheach do gach duine</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9. </a:t>
            </a:r>
            <a:r>
              <a:rPr lang="ga" sz="1800" b="0" i="1" u="none" baseline="0" dirty="0">
                <a:effectLst/>
                <a:latin typeface="Calibri" panose="020F0502020204030204" pitchFamily="34" charset="0"/>
                <a:ea typeface="Times New Roman" panose="02020603050405020304" pitchFamily="18" charset="0"/>
              </a:rPr>
              <a:t>Scoileanna, ospidéil agus bóithre a thógáil, agus gnólachtaí agus tionscail a chur chun cinn a dhéanann saol daoine níos fearr</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10. </a:t>
            </a:r>
            <a:r>
              <a:rPr lang="ga" sz="1800" b="0" i="1" u="none" baseline="0" dirty="0">
                <a:effectLst/>
                <a:latin typeface="Calibri" panose="020F0502020204030204" pitchFamily="34" charset="0"/>
                <a:ea typeface="Times New Roman" panose="02020603050405020304" pitchFamily="18" charset="0"/>
              </a:rPr>
              <a:t>A chinntiú go gcaitear go cothrom le gach duine, agus go gcaitheann tíortha lena chéile go cothrom</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11. </a:t>
            </a:r>
            <a:r>
              <a:rPr lang="ga" sz="1800" b="0" i="1" u="none" baseline="0" dirty="0">
                <a:effectLst/>
                <a:latin typeface="Calibri" panose="020F0502020204030204" pitchFamily="34" charset="0"/>
                <a:ea typeface="Times New Roman" panose="02020603050405020304" pitchFamily="18" charset="0"/>
              </a:rPr>
              <a:t>Pobail atá neamhdhíobhálach don chomhshaol agus sábháilte a dhéanamh de chathracha, áit ar féidir le daoine maireachtáil go maith</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12. </a:t>
            </a:r>
            <a:r>
              <a:rPr lang="ga" sz="1800" b="0" i="1" u="none" baseline="0" dirty="0">
                <a:effectLst/>
                <a:latin typeface="Calibri" panose="020F0502020204030204" pitchFamily="34" charset="0"/>
                <a:ea typeface="Times New Roman" panose="02020603050405020304" pitchFamily="18" charset="0"/>
              </a:rPr>
              <a:t>A chinntiú nach gceannaímid an iomarca rudaí ionas nach ndéanfaimid acmhainní tearca an domhain a ídiú</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13. </a:t>
            </a:r>
            <a:r>
              <a:rPr lang="ga" sz="1800" b="0" i="1" u="none" baseline="0" dirty="0">
                <a:effectLst/>
                <a:latin typeface="Calibri" panose="020F0502020204030204" pitchFamily="34" charset="0"/>
                <a:ea typeface="Times New Roman" panose="02020603050405020304" pitchFamily="18" charset="0"/>
              </a:rPr>
              <a:t>Gníomhú anois chun aghaidh a thabhairt ar an athrú aeráide</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14. </a:t>
            </a:r>
            <a:r>
              <a:rPr lang="ga" sz="1800" b="0" i="1" u="none" baseline="0" dirty="0">
                <a:effectLst/>
                <a:latin typeface="Calibri" panose="020F0502020204030204" pitchFamily="34" charset="0"/>
                <a:ea typeface="Times New Roman" panose="02020603050405020304" pitchFamily="18" charset="0"/>
              </a:rPr>
              <a:t>Aire a thabhairt don bheatha atá inár n-aigéin agus inár bhfarraigí</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15. </a:t>
            </a:r>
            <a:r>
              <a:rPr lang="ga" sz="1800" b="0" i="1" u="none" baseline="0" dirty="0">
                <a:effectLst/>
                <a:latin typeface="Calibri" panose="020F0502020204030204" pitchFamily="34" charset="0"/>
                <a:ea typeface="Times New Roman" panose="02020603050405020304" pitchFamily="18" charset="0"/>
              </a:rPr>
              <a:t>Aire a thabhairt d’fhoraois, d’ainmhithe agus don domhan féin</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16. </a:t>
            </a:r>
            <a:r>
              <a:rPr lang="ga" sz="1800" b="0" i="1" u="none" baseline="0" dirty="0">
                <a:effectLst/>
                <a:latin typeface="Calibri" panose="020F0502020204030204" pitchFamily="34" charset="0"/>
                <a:ea typeface="Times New Roman" panose="02020603050405020304" pitchFamily="18" charset="0"/>
              </a:rPr>
              <a:t>Oibriú ar son na síochána agus an cheartais laistigh de thíortha agus eatarthu</a:t>
            </a:r>
            <a:endParaRPr lang="ga" sz="1800" dirty="0">
              <a:effectLst/>
              <a:latin typeface="Times New Roman" panose="02020603050405020304" pitchFamily="18" charset="0"/>
              <a:ea typeface="Times New Roman" panose="02020603050405020304" pitchFamily="18" charset="0"/>
            </a:endParaRPr>
          </a:p>
          <a:p>
            <a:pPr algn="l" rtl="0"/>
            <a:r>
              <a:rPr lang="ga" sz="1800" b="1" i="1" u="none" baseline="0" dirty="0">
                <a:effectLst/>
                <a:latin typeface="Calibri" panose="020F0502020204030204" pitchFamily="34" charset="0"/>
                <a:ea typeface="Times New Roman" panose="02020603050405020304" pitchFamily="18" charset="0"/>
              </a:rPr>
              <a:t>17. </a:t>
            </a:r>
            <a:r>
              <a:rPr lang="ga" sz="1800" b="0" i="1" u="none" baseline="0" dirty="0">
                <a:effectLst/>
                <a:latin typeface="Calibri" panose="020F0502020204030204" pitchFamily="34" charset="0"/>
                <a:ea typeface="Times New Roman" panose="02020603050405020304" pitchFamily="18" charset="0"/>
              </a:rPr>
              <a:t>Oibreoidh na tíortha as lámha a chéile mar chomhpháirtithe chun na Spriocanna Domhanda a bhaint amach agus an saol a dhéanamh níos fearr do gach duine </a:t>
            </a:r>
            <a:endParaRPr lang="ga" sz="1800" dirty="0">
              <a:effectLst/>
              <a:latin typeface="Times New Roman" panose="02020603050405020304" pitchFamily="18" charset="0"/>
              <a:ea typeface="Times New Roman" panose="02020603050405020304" pitchFamily="18" charset="0"/>
            </a:endParaRPr>
          </a:p>
          <a:p>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Tá faisnéis bhreise ar na Spriocanna Domhanda le fáil ar</a:t>
            </a:r>
            <a:r>
              <a:rPr lang="ga" sz="1800" b="0" i="0" u="none" strike="noStrike" baseline="0" dirty="0">
                <a:effectLst/>
                <a:latin typeface="Calibri" panose="020F0502020204030204" pitchFamily="34" charset="0"/>
                <a:ea typeface="Times New Roman" panose="02020603050405020304" pitchFamily="18" charset="0"/>
              </a:rPr>
              <a:t> </a:t>
            </a:r>
            <a:r>
              <a:rPr lang="ga" sz="1800" b="0" i="0" u="sng" strike="noStrike" baseline="0" dirty="0">
                <a:solidFill>
                  <a:srgbClr val="0563C1"/>
                </a:solidFill>
                <a:effectLst/>
                <a:latin typeface="Calibri" panose="020F0502020204030204" pitchFamily="34" charset="0"/>
                <a:ea typeface="Times New Roman" panose="02020603050405020304" pitchFamily="18" charset="0"/>
                <a:hlinkClick r:id="rId3"/>
              </a:rPr>
              <a:t>https://sdgs.un.org/goals</a:t>
            </a:r>
            <a:r>
              <a:rPr lang="ga" sz="1800" b="0" i="0" u="none" baseline="0" dirty="0">
                <a:effectLst/>
                <a:latin typeface="Calibri" panose="020F0502020204030204" pitchFamily="34" charset="0"/>
                <a:ea typeface="Times New Roman" panose="02020603050405020304" pitchFamily="18" charset="0"/>
              </a:rPr>
              <a:t>; </a:t>
            </a:r>
            <a:r>
              <a:rPr lang="ga" sz="1800" b="0" i="1" u="none" strike="noStrike" baseline="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4"/>
              </a:rPr>
              <a:t>https://www.globalgoals.org/</a:t>
            </a:r>
            <a:endParaRPr lang="g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A41BF117-37B4-4FD6-BA28-DB8A22FA0308}" type="slidenum">
              <a:rPr/>
              <a:t>7</a:t>
            </a:fld>
            <a:endParaRPr lang="ga" dirty="0"/>
          </a:p>
        </p:txBody>
      </p:sp>
    </p:spTree>
    <p:extLst>
      <p:ext uri="{BB962C8B-B14F-4D97-AF65-F5344CB8AC3E}">
        <p14:creationId xmlns:p14="http://schemas.microsoft.com/office/powerpoint/2010/main" val="144416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2 / Sleamhnán 2 de 3 (Na Spriocanna Domhanda um Fhorbairt Inbhuanaithe) (gan bheochan)</a:t>
            </a:r>
            <a:endParaRPr lang="ga" sz="1800" dirty="0">
              <a:effectLst/>
              <a:latin typeface="Times New Roman" panose="02020603050405020304" pitchFamily="18" charset="0"/>
              <a:ea typeface="Times New Roman" panose="02020603050405020304" pitchFamily="18" charset="0"/>
            </a:endParaRPr>
          </a:p>
          <a:p>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Ar chuala aon duine trácht ar Malala Yousafzai roimhe seo?  Céard atá ar eolas agat faoi Malala? </a:t>
            </a:r>
            <a:r>
              <a:rPr lang="ga" sz="1800" b="0" i="0" u="none" baseline="0" dirty="0">
                <a:effectLst/>
                <a:latin typeface="Calibri" panose="020F0502020204030204" pitchFamily="34" charset="0"/>
                <a:ea typeface="Times New Roman" panose="02020603050405020304" pitchFamily="18" charset="0"/>
              </a:rPr>
              <a:t>(féach an bheathaisnéis ghairid thíos).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Is gníomhaí í Malala – duine a dhéanann beart chun athrú dearfach a bhaint amach ar domhan.  Cabhraíonn Malala le cailíní dul ar scoil agus fanacht sa scoil.</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r>
              <a:rPr lang="ga-IE" sz="1200" kern="1200" dirty="0">
                <a:solidFill>
                  <a:schemeClr val="tx1"/>
                </a:solidFill>
                <a:effectLst/>
                <a:latin typeface="+mn-lt"/>
                <a:ea typeface="+mn-ea"/>
                <a:cs typeface="+mn-cs"/>
              </a:rPr>
              <a:t>Seinn an físeán gearr (6.19 nóiméad) faoi na Spriocanna Domhanda le réamhrá ó </a:t>
            </a:r>
            <a:r>
              <a:rPr lang="ga-IE" sz="1200" kern="1200" dirty="0" err="1">
                <a:solidFill>
                  <a:schemeClr val="tx1"/>
                </a:solidFill>
                <a:effectLst/>
                <a:latin typeface="+mn-lt"/>
                <a:ea typeface="+mn-ea"/>
                <a:cs typeface="+mn-cs"/>
              </a:rPr>
              <a:t>Malala</a:t>
            </a:r>
            <a:r>
              <a:rPr lang="ga-IE" sz="1200" kern="1200" dirty="0">
                <a:solidFill>
                  <a:schemeClr val="tx1"/>
                </a:solidFill>
                <a:effectLst/>
                <a:latin typeface="+mn-lt"/>
                <a:ea typeface="+mn-ea"/>
                <a:cs typeface="+mn-cs"/>
              </a:rPr>
              <a:t> ach cliceáil ar ‘seinn’ ar an bhfíseán ar an sleamhnán (tá an físeán ar fáil freisin ar </a:t>
            </a:r>
            <a:r>
              <a:rPr lang="ga-IE" sz="1200" u="sng" kern="1200" dirty="0">
                <a:solidFill>
                  <a:schemeClr val="tx1"/>
                </a:solidFill>
                <a:effectLst/>
                <a:latin typeface="+mn-lt"/>
                <a:ea typeface="+mn-ea"/>
                <a:cs typeface="+mn-cs"/>
                <a:hlinkClick r:id="rId3"/>
              </a:rPr>
              <a:t>https://youtu.be/fpjIu2446PY</a:t>
            </a:r>
            <a:r>
              <a:rPr lang="ga-IE" sz="1200" kern="1200" dirty="0">
                <a:solidFill>
                  <a:schemeClr val="tx1"/>
                </a:solidFill>
                <a:effectLst/>
                <a:latin typeface="+mn-lt"/>
                <a:ea typeface="+mn-ea"/>
                <a:cs typeface="+mn-cs"/>
              </a:rPr>
              <a:t> (leagan Gaeilge) nó ar </a:t>
            </a:r>
            <a:r>
              <a:rPr lang="ga-IE" sz="1200" u="sng" kern="1200" dirty="0">
                <a:solidFill>
                  <a:schemeClr val="tx1"/>
                </a:solidFill>
                <a:effectLst/>
                <a:latin typeface="+mn-lt"/>
                <a:ea typeface="+mn-ea"/>
                <a:cs typeface="+mn-cs"/>
                <a:hlinkClick r:id="rId4"/>
              </a:rPr>
              <a:t>https://www.youtube.com/watch?v=p2hyORs83EE</a:t>
            </a:r>
            <a:r>
              <a:rPr lang="ga-IE" sz="1200" kern="1200" dirty="0">
                <a:solidFill>
                  <a:schemeClr val="tx1"/>
                </a:solidFill>
                <a:effectLst/>
                <a:latin typeface="+mn-lt"/>
                <a:ea typeface="+mn-ea"/>
                <a:cs typeface="+mn-cs"/>
              </a:rPr>
              <a:t> (leagan Béarla).</a:t>
            </a:r>
            <a:endParaRPr lang="en-IE" sz="1200" kern="1200" dirty="0">
              <a:solidFill>
                <a:schemeClr val="tx1"/>
              </a:solidFill>
              <a:effectLst/>
              <a:latin typeface="+mn-lt"/>
              <a:ea typeface="+mn-ea"/>
              <a:cs typeface="+mn-cs"/>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Céard iad na 3 fhadhb agus na réitigh a ghabhann leo a luaitear san fhíseán?  </a:t>
            </a:r>
            <a:r>
              <a:rPr lang="ga" sz="1800" b="0" i="0" u="none" baseline="0" dirty="0">
                <a:effectLst/>
                <a:latin typeface="Calibri" panose="020F0502020204030204" pitchFamily="34" charset="0"/>
                <a:ea typeface="Times New Roman" panose="02020603050405020304" pitchFamily="18" charset="0"/>
              </a:rPr>
              <a:t>(</a:t>
            </a:r>
            <a:r>
              <a:rPr lang="ga" sz="1800" b="0" i="0" u="sng" baseline="0" dirty="0">
                <a:effectLst/>
                <a:latin typeface="Calibri" panose="020F0502020204030204" pitchFamily="34" charset="0"/>
                <a:ea typeface="Times New Roman" panose="02020603050405020304" pitchFamily="18" charset="0"/>
              </a:rPr>
              <a:t>Fadhbanna</a:t>
            </a:r>
            <a:r>
              <a:rPr lang="ga" sz="1800" b="0" i="0" u="none" baseline="0" dirty="0">
                <a:effectLst/>
                <a:latin typeface="Calibri" panose="020F0502020204030204" pitchFamily="34" charset="0"/>
                <a:ea typeface="Times New Roman" panose="02020603050405020304" pitchFamily="18" charset="0"/>
              </a:rPr>
              <a:t> = éagothroime, fíorbhochtaineacht, agus an t‑athrú aeráide.  </a:t>
            </a:r>
            <a:r>
              <a:rPr lang="ga" sz="1800" b="0" i="0" u="sng" baseline="0" dirty="0">
                <a:effectLst/>
                <a:latin typeface="Calibri" panose="020F0502020204030204" pitchFamily="34" charset="0"/>
                <a:ea typeface="Times New Roman" panose="02020603050405020304" pitchFamily="18" charset="0"/>
              </a:rPr>
              <a:t>Réitigh</a:t>
            </a:r>
            <a:r>
              <a:rPr lang="ga" sz="1800" b="0" i="0" u="none" baseline="0" dirty="0">
                <a:effectLst/>
                <a:latin typeface="Calibri" panose="020F0502020204030204" pitchFamily="34" charset="0"/>
                <a:ea typeface="Times New Roman" panose="02020603050405020304" pitchFamily="18" charset="0"/>
              </a:rPr>
              <a:t> = ná cuir bia, uisce ná leictreachas amú; seas le daoine nach bhfaigheann cothrom na Féinne; bíodh meas againn ar chearta daonna a chéile; tabhair aire don phláinéad agus dá chéile; comhroinn ár n‑acmhainní go cothrom agus go hinbhuanaithe).  </a:t>
            </a:r>
            <a:endParaRPr lang="ga" sz="1800" dirty="0">
              <a:effectLst/>
              <a:latin typeface="Times New Roman" panose="02020603050405020304" pitchFamily="18" charset="0"/>
              <a:ea typeface="Times New Roman" panose="02020603050405020304" pitchFamily="18" charset="0"/>
            </a:endParaRPr>
          </a:p>
          <a:p>
            <a:pPr algn="l" rtl="0"/>
            <a:r>
              <a:rPr lang="ga" sz="1800" b="0" i="0" u="none" strike="noStrik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1" i="0" u="sng" baseline="0" dirty="0">
                <a:effectLst/>
                <a:latin typeface="Calibri" panose="020F0502020204030204" pitchFamily="34" charset="0"/>
                <a:ea typeface="Times New Roman" panose="02020603050405020304" pitchFamily="18" charset="0"/>
              </a:rPr>
              <a:t>Malala Yousafzai – beathaisnéis ghairid</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I nGleann Swat sa Phacastáin a rugadh Malala Yousafzai in 1997.  Nuair a bhí sí níos óige, cuireadh ceart bunúsach Malala chun oideachais i mbaol nuair a tháinig an Talaban (grúpa Ioslamach míleatach) i gcumhacht i nGleann Swat.   Is gníomhaí í Malala mar gheall air sin, agus tá cáil uirthi as labhairt amach faoin ngá atá ann tacú le hoideachas cailíní agus ban.  Bronnadh Duais Nobel na Síochána ar Malala in 2014.  Carthanas is ea Ciste Malala atá faoi stiúir Malala chun cabhrú le cailíní dul ar scoil agus fanacht ar scoil.</a:t>
            </a:r>
            <a:endParaRPr lang="ga" sz="1800" dirty="0">
              <a:effectLst/>
              <a:latin typeface="Times New Roman" panose="02020603050405020304" pitchFamily="18" charset="0"/>
              <a:ea typeface="Times New Roman" panose="02020603050405020304" pitchFamily="18" charset="0"/>
            </a:endParaRPr>
          </a:p>
          <a:p>
            <a:endParaRPr lang="ga" dirty="0"/>
          </a:p>
        </p:txBody>
      </p:sp>
      <p:sp>
        <p:nvSpPr>
          <p:cNvPr id="4" name="Slide Number Placeholder 3"/>
          <p:cNvSpPr>
            <a:spLocks noGrp="1"/>
          </p:cNvSpPr>
          <p:nvPr>
            <p:ph type="sldNum" sz="quarter" idx="5"/>
          </p:nvPr>
        </p:nvSpPr>
        <p:spPr/>
        <p:txBody>
          <a:bodyPr/>
          <a:lstStyle/>
          <a:p>
            <a:pPr algn="l" rtl="0"/>
            <a:fld id="{DDD419F4-D791-41E3-8F48-C57B6378CBDD}" type="slidenum">
              <a:rPr/>
              <a:t>8</a:t>
            </a:fld>
            <a:endParaRPr lang="ga" dirty="0"/>
          </a:p>
        </p:txBody>
      </p:sp>
    </p:spTree>
    <p:extLst>
      <p:ext uri="{BB962C8B-B14F-4D97-AF65-F5344CB8AC3E}">
        <p14:creationId xmlns:p14="http://schemas.microsoft.com/office/powerpoint/2010/main" val="419142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sz="1800" b="1" i="0" u="none" baseline="0" dirty="0">
                <a:effectLst/>
                <a:latin typeface="Calibri" panose="020F0502020204030204" pitchFamily="34" charset="0"/>
                <a:ea typeface="Times New Roman" panose="02020603050405020304" pitchFamily="18" charset="0"/>
              </a:rPr>
              <a:t>Nótaí don Mhúinteoir: Gníomhaíocht 2 / Sleamhnán 3 de 3 (Na Spriocanna Domhanda um Fhorbairt Inbhuanaithe) (gan bheochan)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Ag brath ar an rang, d’fhéadfá na focail ar an sleamhnán a mhúineadh roimh ré.</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Roghnaigh focal amháin chun míniú a thabhairt ar do smaointe agus ar do mhothúcháin faoin méid a chonaic tú agus a chuala tú san fhíseán.  Roghnaigh focal ón sleamhnán nó is féidir focal eile a roghnú chun cur síos níos fearr a dhéanamh ar do smaointe agus ar do mhothúcháin.</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Mínigh cén fáth a mothaíonn tú mar sin agus líon isteach an bhearna san abairt thíos:</a:t>
            </a:r>
            <a:endParaRPr lang="ga" sz="1800" dirty="0">
              <a:effectLst/>
              <a:latin typeface="Times New Roman" panose="02020603050405020304" pitchFamily="18" charset="0"/>
              <a:ea typeface="Times New Roman" panose="02020603050405020304" pitchFamily="18" charset="0"/>
            </a:endParaRPr>
          </a:p>
          <a:p>
            <a:endParaRPr lang="ga" sz="1800" i="1" dirty="0">
              <a:effectLst/>
              <a:latin typeface="Calibri" panose="020F0502020204030204" pitchFamily="34" charset="0"/>
              <a:ea typeface="Times New Roman" panose="02020603050405020304" pitchFamily="18" charset="0"/>
            </a:endParaRPr>
          </a:p>
          <a:p>
            <a:pPr algn="l" rtl="0"/>
            <a:r>
              <a:rPr lang="ga" sz="1800" b="0" i="1" u="none" baseline="0" dirty="0">
                <a:effectLst/>
                <a:latin typeface="Calibri" panose="020F0502020204030204" pitchFamily="34" charset="0"/>
                <a:ea typeface="Times New Roman" panose="02020603050405020304" pitchFamily="18" charset="0"/>
              </a:rPr>
              <a:t>Mothaím </a:t>
            </a:r>
            <a:r>
              <a:rPr lang="ga" sz="1800" b="0" i="0" u="none" baseline="0" dirty="0">
                <a:effectLst/>
                <a:latin typeface="Calibri" panose="020F0502020204030204" pitchFamily="34" charset="0"/>
                <a:ea typeface="Times New Roman" panose="02020603050405020304" pitchFamily="18" charset="0"/>
              </a:rPr>
              <a:t>[</a:t>
            </a:r>
            <a:r>
              <a:rPr lang="ga" sz="1800" b="0" i="0" u="sng" baseline="0" dirty="0">
                <a:effectLst/>
                <a:latin typeface="Calibri" panose="020F0502020204030204" pitchFamily="34" charset="0"/>
                <a:ea typeface="Times New Roman" panose="02020603050405020304" pitchFamily="18" charset="0"/>
              </a:rPr>
              <a:t>cuir isteach an focal a roghnaigh tú</a:t>
            </a:r>
            <a:r>
              <a:rPr lang="ga" sz="1800" b="0" i="0" u="none" baseline="0" dirty="0">
                <a:effectLst/>
                <a:latin typeface="Calibri" panose="020F0502020204030204" pitchFamily="34" charset="0"/>
                <a:ea typeface="Times New Roman" panose="02020603050405020304" pitchFamily="18" charset="0"/>
              </a:rPr>
              <a:t>] </a:t>
            </a:r>
            <a:r>
              <a:rPr lang="ga" sz="1800" b="0" i="1" u="none" baseline="0" dirty="0">
                <a:effectLst/>
                <a:latin typeface="Calibri" panose="020F0502020204030204" pitchFamily="34" charset="0"/>
                <a:ea typeface="Times New Roman" panose="02020603050405020304" pitchFamily="18" charset="0"/>
              </a:rPr>
              <a:t>mar…</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Éascaigh plé ranga uile, agus úsáid na ceisteanna seo a leanas chun na daltaí a spreagadh:</a:t>
            </a:r>
            <a:endParaRPr lang="ga" sz="1800" dirty="0">
              <a:effectLst/>
              <a:latin typeface="Times New Roman" panose="02020603050405020304" pitchFamily="18" charset="0"/>
              <a:ea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Ar tháinig aon athrú ort nuair a bhí tú ag breathnú ar an bhfíseán?</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An mbeadh focal eile roghnaithe agat dá gcuirfí an físeán ar sos tar éis na fadhbanna a phlé (sular chuala tú na réitigh)?  Cén fáth?</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Céard é an rud ba mhó a chonaic tú nó a chuala tú a thug ort an focal sin a roghnú?</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Cén fáth a bhfuil sé tábhachtach smaoineamh ar na nithe a fheiceann tú agus a chloiseann tú faoin domhan?</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buFont typeface="Arial" panose="020B0604020202020204" pitchFamily="34" charset="0"/>
              <a:buChar char="•"/>
              <a:tabLst>
                <a:tab pos="457200" algn="l"/>
              </a:tabLst>
            </a:pPr>
            <a:r>
              <a:rPr lang="ga" sz="1800" b="0" i="1" u="none" baseline="0" dirty="0">
                <a:effectLst/>
                <a:latin typeface="Calibri" panose="020F0502020204030204" pitchFamily="34" charset="0"/>
                <a:ea typeface="Times New Roman" panose="02020603050405020304" pitchFamily="18" charset="0"/>
                <a:cs typeface="Times New Roman" panose="02020603050405020304" pitchFamily="18" charset="0"/>
              </a:rPr>
              <a:t>Cén bhaint atá aige sin leis an bhfolláine?</a:t>
            </a:r>
            <a:endParaRPr lang="g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l" rtl="0"/>
            <a:r>
              <a:rPr lang="ga" sz="1800" b="0" i="0" u="none" baseline="0" dirty="0">
                <a:effectLst/>
                <a:latin typeface="Calibri" panose="020F0502020204030204" pitchFamily="34" charset="0"/>
                <a:ea typeface="Times New Roman" panose="02020603050405020304" pitchFamily="18" charset="0"/>
              </a:rPr>
              <a:t> </a:t>
            </a:r>
            <a:endParaRPr lang="ga" sz="1800" dirty="0">
              <a:effectLst/>
              <a:latin typeface="Times New Roman" panose="02020603050405020304" pitchFamily="18" charset="0"/>
              <a:ea typeface="Times New Roman" panose="02020603050405020304" pitchFamily="18" charset="0"/>
            </a:endParaRPr>
          </a:p>
          <a:p>
            <a:pPr algn="l" rtl="0"/>
            <a:r>
              <a:rPr lang="ga" sz="1800" b="0" i="0" u="none" baseline="0" dirty="0">
                <a:effectLst/>
                <a:latin typeface="Calibri" panose="020F0502020204030204" pitchFamily="34" charset="0"/>
                <a:ea typeface="Times New Roman" panose="02020603050405020304" pitchFamily="18" charset="0"/>
              </a:rPr>
              <a:t>Ag brath ar an rang, d’fhéadfá a mheabhrú do na daltaí gurb é atá i gceist le folláine phearsanta ná a bheith sláintiúil, sásta agus nasctha ar bhealach dearfach le daoine agus áiteanna, i bhfad is i gcéin. Is é sin an fáth a bhfuil sé tábhachtach eolas a chur ar a mbíonn ag tarlú sa domhan agus machnamh a dhéanamh air sin agus ar an méid is féidir linn a dhéanamh chun rudaí a fheabhsú.</a:t>
            </a:r>
            <a:endParaRPr lang="g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l" rtl="0"/>
            <a:fld id="{DDD419F4-D791-41E3-8F48-C57B6378CBDD}" type="slidenum">
              <a:rPr/>
              <a:t>9</a:t>
            </a:fld>
            <a:endParaRPr lang="ga" dirty="0"/>
          </a:p>
        </p:txBody>
      </p:sp>
    </p:spTree>
    <p:extLst>
      <p:ext uri="{BB962C8B-B14F-4D97-AF65-F5344CB8AC3E}">
        <p14:creationId xmlns:p14="http://schemas.microsoft.com/office/powerpoint/2010/main" val="2172397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456246" y="2441574"/>
            <a:ext cx="9144000" cy="2650172"/>
          </a:xfrm>
        </p:spPr>
        <p:txBody>
          <a:bodyPr>
            <a:noAutofit/>
          </a:bodyPr>
          <a:lstStyle/>
          <a:p>
            <a:pPr rtl="0"/>
            <a:r>
              <a:rPr lang="ga" sz="1800" b="1" i="0" u="none" kern="0" baseline="0">
                <a:solidFill>
                  <a:schemeClr val="accent3">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 DO DHAOINE AGUS DON PHLÁINÉAD”</a:t>
            </a:r>
            <a:endParaRPr lang="ga" sz="1800" kern="0" dirty="0">
              <a:solidFill>
                <a:schemeClr val="accent3">
                  <a:lumMod val="100000"/>
                </a:schemeClr>
              </a:solidFill>
              <a:latin typeface="Trebuchet MS" panose="020B0603020202020204" pitchFamily="34" charset="0"/>
              <a:sym typeface="Trebuchet MS" panose="020B0603020202020204" pitchFamily="34" charset="0"/>
            </a:endParaRPr>
          </a:p>
          <a:p>
            <a:pPr rtl="0"/>
            <a:r>
              <a:rPr lang="ga" sz="36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CEACHT A HAON </a:t>
            </a:r>
          </a:p>
          <a:p>
            <a:pPr rtl="0"/>
            <a:r>
              <a:rPr lang="ga" sz="1400" b="1" i="0" u="none" kern="0" baseline="0">
                <a:solidFill>
                  <a:schemeClr val="accent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(Rang 5-6)</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359150" y="540941"/>
            <a:ext cx="9144000" cy="238760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pPr rtl="0"/>
            <a:r>
              <a:rPr lang="ga" sz="4800" b="0" i="0" u="none" kern="0" baseline="0" dirty="0">
                <a:solidFill>
                  <a:schemeClr val="accent2">
                    <a:lumMod val="100000"/>
                  </a:schemeClr>
                </a:solidFill>
                <a:latin typeface="Ziggurat HTF-Black"/>
                <a:cs typeface="+mn-cs"/>
                <a:sym typeface="Ziggurat HTF-Black"/>
              </a:rPr>
              <a:t>DUAISEANNA CHÚNAMH ÉIREANN: </a:t>
            </a:r>
            <a:r>
              <a:rPr lang="ga" sz="4800" b="0" i="0" u="none" kern="0" baseline="0" dirty="0">
                <a:solidFill>
                  <a:srgbClr val="B8028A">
                    <a:lumMod val="100000"/>
                  </a:srgbClr>
                </a:solidFill>
                <a:latin typeface="Ziggurat HTF-Black"/>
                <a:cs typeface="+mn-cs"/>
                <a:sym typeface="Ziggurat HTF-Black"/>
              </a:rPr>
              <a:t>AN DOMHAN SEO AGAINNE, </a:t>
            </a:r>
            <a:r>
              <a:rPr lang="ga" sz="4800" b="0" i="0" u="none" kern="0" baseline="0" dirty="0">
                <a:solidFill>
                  <a:schemeClr val="accent2">
                    <a:lumMod val="100000"/>
                  </a:schemeClr>
                </a:solidFill>
                <a:latin typeface="Ziggurat HTF-Black"/>
                <a:cs typeface="+mn-cs"/>
                <a:sym typeface="Ziggurat HTF-Black"/>
              </a:rPr>
              <a:t>2022</a:t>
            </a:r>
            <a:endParaRPr lang="ga" sz="4800" kern="0" dirty="0">
              <a:solidFill>
                <a:schemeClr val="accent2">
                  <a:lumMod val="100000"/>
                </a:schemeClr>
              </a:solidFill>
              <a:latin typeface="Ziggurat HTF-Black"/>
              <a:cs typeface="+mn-cs"/>
              <a:sym typeface="Ziggurat HTF-Black"/>
            </a:endParaRP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272" y="4175106"/>
            <a:ext cx="2222216" cy="2632957"/>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65" y="778827"/>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6" y="3414748"/>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09" y="2873035"/>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2850" y="1570348"/>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1299" y="3992378"/>
            <a:ext cx="2982420" cy="3032363"/>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2330" y="3203104"/>
            <a:ext cx="2674107" cy="2718886"/>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25" y="6248985"/>
            <a:ext cx="707036" cy="787840"/>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5577" y="5343301"/>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6702" y="4116543"/>
            <a:ext cx="951798" cy="1950407"/>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0352" y="3546766"/>
            <a:ext cx="3304515" cy="4209574"/>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3</a:t>
            </a:r>
            <a:endParaRPr lang="ga" sz="4400" dirty="0">
              <a:latin typeface="Ziggurat HTF-Black"/>
              <a:cs typeface="+mn-cs"/>
              <a:sym typeface="Ziggurat HTF-Black"/>
            </a:endParaRP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78366"/>
            <a:ext cx="4258990"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Cárta poist ó 2030</a:t>
            </a:r>
          </a:p>
        </p:txBody>
      </p:sp>
      <p:pic>
        <p:nvPicPr>
          <p:cNvPr id="8" name="Picture 7">
            <a:extLst>
              <a:ext uri="{FF2B5EF4-FFF2-40B4-BE49-F238E27FC236}">
                <a16:creationId xmlns:a16="http://schemas.microsoft.com/office/drawing/2014/main" id="{B698A317-6DF3-4F3F-9199-6EEB32AFFF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2410" y="965809"/>
            <a:ext cx="8184969" cy="5294259"/>
          </a:xfrm>
          <a:prstGeom prst="rect">
            <a:avLst/>
          </a:prstGeom>
          <a:noFill/>
          <a:ln>
            <a:noFill/>
          </a:ln>
        </p:spPr>
      </p:pic>
      <p:pic>
        <p:nvPicPr>
          <p:cNvPr id="3" name="Picture 2">
            <a:extLst>
              <a:ext uri="{FF2B5EF4-FFF2-40B4-BE49-F238E27FC236}">
                <a16:creationId xmlns:a16="http://schemas.microsoft.com/office/drawing/2014/main" id="{DE88C2D2-018E-4D8B-BE71-1F9DBA457BD3}"/>
              </a:ext>
            </a:extLst>
          </p:cNvPr>
          <p:cNvPicPr>
            <a:picLocks noChangeAspect="1"/>
          </p:cNvPicPr>
          <p:nvPr/>
        </p:nvPicPr>
        <p:blipFill>
          <a:blip r:embed="rId4">
            <a:duotone>
              <a:schemeClr val="accent3">
                <a:shade val="45000"/>
                <a:satMod val="135000"/>
              </a:schemeClr>
              <a:prstClr val="white"/>
            </a:duotone>
          </a:blip>
          <a:stretch>
            <a:fillRect/>
          </a:stretch>
        </p:blipFill>
        <p:spPr>
          <a:xfrm>
            <a:off x="8593464" y="1097784"/>
            <a:ext cx="3366126" cy="4049655"/>
          </a:xfrm>
          <a:prstGeom prst="rect">
            <a:avLst/>
          </a:prstGeom>
        </p:spPr>
      </p:pic>
      <p:sp>
        <p:nvSpPr>
          <p:cNvPr id="7" name="Oval 6">
            <a:extLst>
              <a:ext uri="{FF2B5EF4-FFF2-40B4-BE49-F238E27FC236}">
                <a16:creationId xmlns:a16="http://schemas.microsoft.com/office/drawing/2014/main" id="{56B77BBC-BC23-4D1A-9F86-F3AEFACCBEC8}"/>
              </a:ext>
            </a:extLst>
          </p:cNvPr>
          <p:cNvSpPr/>
          <p:nvPr/>
        </p:nvSpPr>
        <p:spPr>
          <a:xfrm>
            <a:off x="8820147" y="1975419"/>
            <a:ext cx="2953855" cy="29782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sp>
        <p:nvSpPr>
          <p:cNvPr id="12" name="TextBox 11">
            <a:extLst>
              <a:ext uri="{FF2B5EF4-FFF2-40B4-BE49-F238E27FC236}">
                <a16:creationId xmlns:a16="http://schemas.microsoft.com/office/drawing/2014/main" id="{348021AF-A3CE-4B47-8772-5079FF30C908}"/>
              </a:ext>
            </a:extLst>
          </p:cNvPr>
          <p:cNvSpPr txBox="1"/>
          <p:nvPr/>
        </p:nvSpPr>
        <p:spPr>
          <a:xfrm>
            <a:off x="990601" y="1551214"/>
            <a:ext cx="3271156" cy="369332"/>
          </a:xfrm>
          <a:prstGeom prst="rect">
            <a:avLst/>
          </a:prstGeom>
          <a:noFill/>
        </p:spPr>
        <p:txBody>
          <a:bodyPr wrap="square" rtlCol="0">
            <a:spAutoFit/>
          </a:bodyPr>
          <a:lstStyle/>
          <a:p>
            <a:pPr algn="r" rtl="0"/>
            <a:r>
              <a:rPr lang="ga" b="0" i="0" u="none" kern="0" baseline="0">
                <a:solidFill>
                  <a:schemeClr val="tx1">
                    <a:lumMod val="100000"/>
                  </a:schemeClr>
                </a:solidFill>
                <a:latin typeface="Bradley Hand ITC" panose="03070402050302030203" pitchFamily="66" charset="0"/>
                <a:ea typeface="Bradley Hand ITC" panose="03070402050302030203" pitchFamily="66" charset="0"/>
                <a:cs typeface="Bradley Hand ITC" panose="03070402050302030203" pitchFamily="66" charset="0"/>
                <a:sym typeface="Bradley Hand ITC" panose="03070402050302030203" pitchFamily="66" charset="0"/>
              </a:rPr>
              <a:t>Dé Máirt, an 1 Eanáir 2030</a:t>
            </a:r>
          </a:p>
        </p:txBody>
      </p:sp>
      <p:sp>
        <p:nvSpPr>
          <p:cNvPr id="9" name="Title 5">
            <a:extLst>
              <a:ext uri="{FF2B5EF4-FFF2-40B4-BE49-F238E27FC236}">
                <a16:creationId xmlns:a16="http://schemas.microsoft.com/office/drawing/2014/main" id="{29205712-F903-D04F-9F60-E2C5EC267B3C}"/>
              </a:ext>
            </a:extLst>
          </p:cNvPr>
          <p:cNvSpPr txBox="1">
            <a:spLocks/>
          </p:cNvSpPr>
          <p:nvPr/>
        </p:nvSpPr>
        <p:spPr>
          <a:xfrm>
            <a:off x="9071516" y="2139623"/>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rtl="0"/>
            <a:r>
              <a:rPr lang="ga" sz="2800" b="0" i="0" u="none" baseline="0">
                <a:solidFill>
                  <a:schemeClr val="bg1"/>
                </a:solidFill>
                <a:latin typeface="Ziggurat HTF-Black"/>
                <a:cs typeface="+mn-cs"/>
                <a:sym typeface="Ziggurat HTF-Black"/>
              </a:rPr>
              <a:t>2022</a:t>
            </a:r>
            <a:endParaRPr lang="ga" sz="2800" dirty="0">
              <a:solidFill>
                <a:schemeClr val="bg1"/>
              </a:solidFill>
              <a:latin typeface="Ziggurat HTF-Black"/>
              <a:cs typeface="+mn-cs"/>
              <a:sym typeface="Ziggurat HTF-Black"/>
            </a:endParaRPr>
          </a:p>
        </p:txBody>
      </p:sp>
      <p:sp>
        <p:nvSpPr>
          <p:cNvPr id="10" name="Title 5">
            <a:extLst>
              <a:ext uri="{FF2B5EF4-FFF2-40B4-BE49-F238E27FC236}">
                <a16:creationId xmlns:a16="http://schemas.microsoft.com/office/drawing/2014/main" id="{14FDF484-1744-FD43-8B82-59EE9ED22940}"/>
              </a:ext>
            </a:extLst>
          </p:cNvPr>
          <p:cNvSpPr txBox="1">
            <a:spLocks/>
          </p:cNvSpPr>
          <p:nvPr/>
        </p:nvSpPr>
        <p:spPr>
          <a:xfrm>
            <a:off x="9071516" y="4333458"/>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rtl="0"/>
            <a:r>
              <a:rPr lang="ga" sz="2800" b="0" i="0" u="none" baseline="0">
                <a:solidFill>
                  <a:schemeClr val="bg1"/>
                </a:solidFill>
                <a:latin typeface="Ziggurat HTF-Black"/>
                <a:cs typeface="+mn-cs"/>
                <a:sym typeface="Ziggurat HTF-Black"/>
              </a:rPr>
              <a:t>2030</a:t>
            </a:r>
            <a:endParaRPr lang="ga" sz="2800" dirty="0">
              <a:solidFill>
                <a:schemeClr val="bg1"/>
              </a:solidFill>
              <a:latin typeface="Ziggurat HTF-Black"/>
              <a:cs typeface="+mn-cs"/>
              <a:sym typeface="Ziggurat HTF-Black"/>
            </a:endParaRPr>
          </a:p>
        </p:txBody>
      </p:sp>
      <p:sp>
        <p:nvSpPr>
          <p:cNvPr id="11" name="Oval 10">
            <a:extLst>
              <a:ext uri="{FF2B5EF4-FFF2-40B4-BE49-F238E27FC236}">
                <a16:creationId xmlns:a16="http://schemas.microsoft.com/office/drawing/2014/main" id="{9606B8C9-A67B-194F-8FD5-11A4A650216B}"/>
              </a:ext>
            </a:extLst>
          </p:cNvPr>
          <p:cNvSpPr/>
          <p:nvPr/>
        </p:nvSpPr>
        <p:spPr>
          <a:xfrm>
            <a:off x="10033620" y="3225471"/>
            <a:ext cx="485803" cy="4898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sz="4000" dirty="0">
              <a:latin typeface="Ziggurat HTF-Black" pitchFamily="2" charset="77"/>
            </a:endParaRPr>
          </a:p>
        </p:txBody>
      </p:sp>
      <p:sp>
        <p:nvSpPr>
          <p:cNvPr id="14" name="Oval 13">
            <a:extLst>
              <a:ext uri="{FF2B5EF4-FFF2-40B4-BE49-F238E27FC236}">
                <a16:creationId xmlns:a16="http://schemas.microsoft.com/office/drawing/2014/main" id="{E91AEC98-BF82-CE45-808E-CCF3DFF58EF5}"/>
              </a:ext>
            </a:extLst>
          </p:cNvPr>
          <p:cNvSpPr/>
          <p:nvPr/>
        </p:nvSpPr>
        <p:spPr>
          <a:xfrm>
            <a:off x="8881174" y="2047031"/>
            <a:ext cx="2815863" cy="2835044"/>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sp>
        <p:nvSpPr>
          <p:cNvPr id="15" name="Oval 14">
            <a:extLst>
              <a:ext uri="{FF2B5EF4-FFF2-40B4-BE49-F238E27FC236}">
                <a16:creationId xmlns:a16="http://schemas.microsoft.com/office/drawing/2014/main" id="{DD668B93-A16F-564E-AD95-84AA7C0A4999}"/>
              </a:ext>
            </a:extLst>
          </p:cNvPr>
          <p:cNvSpPr/>
          <p:nvPr/>
        </p:nvSpPr>
        <p:spPr>
          <a:xfrm>
            <a:off x="10153777" y="3335704"/>
            <a:ext cx="252182" cy="2521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dirty="0"/>
          </a:p>
        </p:txBody>
      </p:sp>
      <p:grpSp>
        <p:nvGrpSpPr>
          <p:cNvPr id="17" name="Group 16">
            <a:extLst>
              <a:ext uri="{FF2B5EF4-FFF2-40B4-BE49-F238E27FC236}">
                <a16:creationId xmlns:a16="http://schemas.microsoft.com/office/drawing/2014/main" id="{65336892-E8B3-AD4F-9AEE-04E52E98B209}"/>
              </a:ext>
            </a:extLst>
          </p:cNvPr>
          <p:cNvGrpSpPr/>
          <p:nvPr/>
        </p:nvGrpSpPr>
        <p:grpSpPr>
          <a:xfrm>
            <a:off x="8872976" y="2043235"/>
            <a:ext cx="2815863" cy="2835044"/>
            <a:chOff x="8881174" y="2044273"/>
            <a:chExt cx="2815863" cy="2835044"/>
          </a:xfrm>
        </p:grpSpPr>
        <p:sp>
          <p:nvSpPr>
            <p:cNvPr id="2" name="Regular Pentagon 1">
              <a:extLst>
                <a:ext uri="{FF2B5EF4-FFF2-40B4-BE49-F238E27FC236}">
                  <a16:creationId xmlns:a16="http://schemas.microsoft.com/office/drawing/2014/main" id="{AF542B5C-AE90-6041-A6E4-70EF43959C7C}"/>
                </a:ext>
              </a:extLst>
            </p:cNvPr>
            <p:cNvSpPr/>
            <p:nvPr/>
          </p:nvSpPr>
          <p:spPr>
            <a:xfrm>
              <a:off x="10208877" y="2541609"/>
              <a:ext cx="135287" cy="860881"/>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a:p>
          </p:txBody>
        </p:sp>
        <p:sp>
          <p:nvSpPr>
            <p:cNvPr id="16" name="Oval 15">
              <a:extLst>
                <a:ext uri="{FF2B5EF4-FFF2-40B4-BE49-F238E27FC236}">
                  <a16:creationId xmlns:a16="http://schemas.microsoft.com/office/drawing/2014/main" id="{2544A5D1-0D12-C241-A3D1-4683D120C3B4}"/>
                </a:ext>
              </a:extLst>
            </p:cNvPr>
            <p:cNvSpPr/>
            <p:nvPr/>
          </p:nvSpPr>
          <p:spPr>
            <a:xfrm>
              <a:off x="8881174" y="2044273"/>
              <a:ext cx="2815863" cy="2835044"/>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4000" dirty="0">
                <a:latin typeface="Ziggurat HTF-Black" pitchFamily="2" charset="77"/>
              </a:endParaRPr>
            </a:p>
          </p:txBody>
        </p:sp>
      </p:grpSp>
      <p:sp>
        <p:nvSpPr>
          <p:cNvPr id="18" name="Oval 17">
            <a:extLst>
              <a:ext uri="{FF2B5EF4-FFF2-40B4-BE49-F238E27FC236}">
                <a16:creationId xmlns:a16="http://schemas.microsoft.com/office/drawing/2014/main" id="{F18EA6BD-7AFA-2F40-9629-A61F22AED2DC}"/>
              </a:ext>
            </a:extLst>
          </p:cNvPr>
          <p:cNvSpPr/>
          <p:nvPr/>
        </p:nvSpPr>
        <p:spPr>
          <a:xfrm>
            <a:off x="10215444" y="3388919"/>
            <a:ext cx="133564" cy="13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rtl="0"/>
            <a:endParaRPr lang="ga" dirty="0"/>
          </a:p>
        </p:txBody>
      </p:sp>
    </p:spTree>
    <p:extLst>
      <p:ext uri="{BB962C8B-B14F-4D97-AF65-F5344CB8AC3E}">
        <p14:creationId xmlns:p14="http://schemas.microsoft.com/office/powerpoint/2010/main" val="3685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decel="50000" fill="hold" nodeType="clickEffect">
                                  <p:stCondLst>
                                    <p:cond delay="0"/>
                                  </p:stCondLst>
                                  <p:childTnLst>
                                    <p:animRot by="10800000">
                                      <p:cBhvr>
                                        <p:cTn id="6"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4</a:t>
            </a:r>
            <a:endParaRPr lang="ga" sz="4400" dirty="0">
              <a:latin typeface="Ziggurat HTF-Black"/>
              <a:cs typeface="+mn-cs"/>
              <a:sym typeface="Ziggurat HTF-Black"/>
            </a:endParaRP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GNÍOMHAITHE SPRIOCANNA DOMHANDA</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379" y="1219200"/>
            <a:ext cx="3828905" cy="4375892"/>
          </a:xfrm>
          <a:prstGeom prst="rect">
            <a:avLst/>
          </a:prstGeom>
        </p:spPr>
      </p:pic>
      <p:pic>
        <p:nvPicPr>
          <p:cNvPr id="10" name="Picture 9">
            <a:extLst>
              <a:ext uri="{FF2B5EF4-FFF2-40B4-BE49-F238E27FC236}">
                <a16:creationId xmlns:a16="http://schemas.microsoft.com/office/drawing/2014/main" id="{85F1F673-2CBB-3B48-A6B0-656911498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12" y="1458819"/>
            <a:ext cx="7393841" cy="3940362"/>
          </a:xfrm>
          <a:prstGeom prst="rect">
            <a:avLst/>
          </a:prstGeom>
        </p:spPr>
      </p:pic>
    </p:spTree>
    <p:extLst>
      <p:ext uri="{BB962C8B-B14F-4D97-AF65-F5344CB8AC3E}">
        <p14:creationId xmlns:p14="http://schemas.microsoft.com/office/powerpoint/2010/main" val="103718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707886"/>
          </a:xfrm>
          <a:prstGeom prst="rect">
            <a:avLst/>
          </a:prstGeom>
          <a:solidFill>
            <a:schemeClr val="accent1">
              <a:lumMod val="20000"/>
              <a:lumOff val="80000"/>
            </a:schemeClr>
          </a:solidFill>
          <a:ln w="28575">
            <a:noFill/>
          </a:ln>
        </p:spPr>
        <p:txBody>
          <a:bodyPr wrap="square" rtlCol="0">
            <a:spAutoFit/>
          </a:bodyPr>
          <a:lstStyle/>
          <a:p>
            <a:pPr algn="ctr" rtl="0"/>
            <a:r>
              <a:rPr lang="ga" sz="2000" b="0"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smaoineamh ar a bhfuil i gceist le ‘folláine’ do dhaoine agus don phláinéad</a:t>
            </a:r>
          </a:p>
        </p:txBody>
      </p:sp>
      <p:sp>
        <p:nvSpPr>
          <p:cNvPr id="8" name="TextBox 7">
            <a:extLst>
              <a:ext uri="{FF2B5EF4-FFF2-40B4-BE49-F238E27FC236}">
                <a16:creationId xmlns:a16="http://schemas.microsoft.com/office/drawing/2014/main" id="{BE75747E-933C-4BEE-965F-9DB0F3477663}"/>
              </a:ext>
            </a:extLst>
          </p:cNvPr>
          <p:cNvSpPr txBox="1"/>
          <p:nvPr/>
        </p:nvSpPr>
        <p:spPr>
          <a:xfrm>
            <a:off x="591702" y="6478366"/>
            <a:ext cx="3575850"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1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Machnamh ar an bhfoghlaim</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ga" dirty="0"/>
          </a:p>
        </p:txBody>
      </p:sp>
      <p:sp>
        <p:nvSpPr>
          <p:cNvPr id="12" name="TextBox 11">
            <a:extLst>
              <a:ext uri="{FF2B5EF4-FFF2-40B4-BE49-F238E27FC236}">
                <a16:creationId xmlns:a16="http://schemas.microsoft.com/office/drawing/2014/main" id="{D1F8E31E-0250-4E20-A54B-F6725FBA28AA}"/>
              </a:ext>
            </a:extLst>
          </p:cNvPr>
          <p:cNvSpPr txBox="1"/>
          <p:nvPr/>
        </p:nvSpPr>
        <p:spPr>
          <a:xfrm>
            <a:off x="5876999" y="4501272"/>
            <a:ext cx="6126644" cy="1508105"/>
          </a:xfrm>
          <a:prstGeom prst="rect">
            <a:avLst/>
          </a:prstGeom>
          <a:noFill/>
        </p:spPr>
        <p:txBody>
          <a:bodyPr wrap="square" rtlCol="0">
            <a:spAutoFit/>
          </a:bodyPr>
          <a:lstStyle/>
          <a:p>
            <a:pPr algn="ctr" rtl="0"/>
            <a:r>
              <a:rPr lang="ga" sz="3600" b="1" i="0" u="none" baseline="0">
                <a:solidFill>
                  <a:schemeClr val="accent3"/>
                </a:solidFill>
                <a:latin typeface="Ziggurat HTF-Black"/>
                <a:ea typeface="Ziggurat HTF-Black"/>
                <a:cs typeface="Ziggurat HTF-Black"/>
                <a:sym typeface="Ziggurat HTF-Black"/>
              </a:rPr>
              <a:t>AN-MHAITH AR FAD!</a:t>
            </a:r>
          </a:p>
          <a:p>
            <a:pPr algn="ctr" rtl="0"/>
            <a:r>
              <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Is iontach na Gníomhaithe Spriocanna Domhanda sibh!</a:t>
            </a:r>
          </a:p>
          <a:p>
            <a:pPr algn="ctr" rtl="0"/>
            <a:endParaRPr lang="ga" sz="2800" b="1" i="0" u="none" baseline="0">
              <a:solidFill>
                <a:schemeClr val="accent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endParaRP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272288"/>
            <a:ext cx="5617027" cy="959173"/>
          </a:xfrm>
          <a:prstGeom prst="rect">
            <a:avLst/>
          </a:prstGeom>
          <a:solidFill>
            <a:schemeClr val="accent6">
              <a:lumMod val="20000"/>
              <a:lumOff val="80000"/>
            </a:schemeClr>
          </a:solidFill>
          <a:ln w="28575">
            <a:noFill/>
          </a:ln>
        </p:spPr>
        <p:txBody>
          <a:bodyPr wrap="square" rtlCol="0">
            <a:spAutoFit/>
          </a:bodyPr>
          <a:lstStyle/>
          <a:p>
            <a:pPr algn="ctr" rtl="0">
              <a:lnSpc>
                <a:spcPct val="150000"/>
              </a:lnSpc>
            </a:pPr>
            <a:r>
              <a:rPr lang="ga" sz="2000" b="0"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féachaint ar na Spriocanna Domhanda um Fhorbairt Inbhuanaithe</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386780"/>
            <a:ext cx="5617027" cy="959173"/>
          </a:xfrm>
          <a:prstGeom prst="rect">
            <a:avLst/>
          </a:prstGeom>
          <a:solidFill>
            <a:schemeClr val="accent4">
              <a:lumMod val="20000"/>
              <a:lumOff val="80000"/>
            </a:schemeClr>
          </a:solidFill>
          <a:ln w="28575">
            <a:noFill/>
          </a:ln>
        </p:spPr>
        <p:txBody>
          <a:bodyPr wrap="square" rtlCol="0">
            <a:spAutoFit/>
          </a:bodyPr>
          <a:lstStyle/>
          <a:p>
            <a:pPr algn="ctr" rtl="0">
              <a:lnSpc>
                <a:spcPct val="150000"/>
              </a:lnSpc>
            </a:pPr>
            <a:r>
              <a:rPr lang="ga" sz="2000" b="0"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teacht suas le smaointe chun na Spriocanna Domhanda a bhaint amach</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7" y="678306"/>
            <a:ext cx="5617027" cy="400110"/>
          </a:xfrm>
          <a:prstGeom prst="rect">
            <a:avLst/>
          </a:prstGeom>
          <a:noFill/>
        </p:spPr>
        <p:txBody>
          <a:bodyPr wrap="square" rtlCol="0">
            <a:spAutoFit/>
          </a:bodyPr>
          <a:lstStyle/>
          <a:p>
            <a:pPr algn="ctr" rtl="0"/>
            <a:r>
              <a:rPr lang="ga" sz="2000" b="1" i="0" u="none" baseline="0" dirty="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D’fhoghlaimíomar na rudaí seo a leanas a dhéanamh…</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pic>
        <p:nvPicPr>
          <p:cNvPr id="14" name="Picture 13">
            <a:extLst>
              <a:ext uri="{FF2B5EF4-FFF2-40B4-BE49-F238E27FC236}">
                <a16:creationId xmlns:a16="http://schemas.microsoft.com/office/drawing/2014/main" id="{5CF68D62-5E35-7F41-A33D-2DAB79D62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pPr algn="l" rtl="0"/>
            <a:r>
              <a:rPr lang="ga" sz="4400" b="0" i="0" u="none" baseline="0">
                <a:latin typeface="Ziggurat HTF-Black"/>
                <a:cs typeface="+mn-cs"/>
                <a:sym typeface="Ziggurat HTF-Black"/>
              </a:rPr>
              <a:t>Naisc Churaclaim</a:t>
            </a:r>
            <a:endParaRPr lang="ga" sz="4400" dirty="0">
              <a:latin typeface="Ziggurat HTF-Black"/>
              <a:cs typeface="+mn-cs"/>
              <a:sym typeface="Ziggurat HTF-Black"/>
            </a:endParaRPr>
          </a:p>
        </p:txBody>
      </p:sp>
      <p:graphicFrame>
        <p:nvGraphicFramePr>
          <p:cNvPr id="7" name="Table 5">
            <a:extLst>
              <a:ext uri="{FF2B5EF4-FFF2-40B4-BE49-F238E27FC236}">
                <a16:creationId xmlns:a16="http://schemas.microsoft.com/office/drawing/2014/main" id="{CDDFAAFA-C9EA-4FAE-ADD5-1D2E38FC2355}"/>
              </a:ext>
            </a:extLst>
          </p:cNvPr>
          <p:cNvGraphicFramePr>
            <a:graphicFrameLocks noGrp="1"/>
          </p:cNvGraphicFramePr>
          <p:nvPr>
            <p:extLst>
              <p:ext uri="{D42A27DB-BD31-4B8C-83A1-F6EECF244321}">
                <p14:modId xmlns:p14="http://schemas.microsoft.com/office/powerpoint/2010/main" val="1747958201"/>
              </p:ext>
            </p:extLst>
          </p:nvPr>
        </p:nvGraphicFramePr>
        <p:xfrm>
          <a:off x="370113" y="1255782"/>
          <a:ext cx="11512734" cy="3387738"/>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5">
                  <a:extLst>
                    <a:ext uri="{9D8B030D-6E8A-4147-A177-3AD203B41FA5}">
                      <a16:colId xmlns:a16="http://schemas.microsoft.com/office/drawing/2014/main" val="113760052"/>
                    </a:ext>
                  </a:extLst>
                </a:gridCol>
                <a:gridCol w="4888081">
                  <a:extLst>
                    <a:ext uri="{9D8B030D-6E8A-4147-A177-3AD203B41FA5}">
                      <a16:colId xmlns:a16="http://schemas.microsoft.com/office/drawing/2014/main" val="1599478832"/>
                    </a:ext>
                  </a:extLst>
                </a:gridCol>
              </a:tblGrid>
              <a:tr h="257077">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Réimse curaclaim</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Ábhar</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Snáithe</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574933301"/>
                  </a:ext>
                </a:extLst>
              </a:tr>
              <a:tr h="257077">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Oideachas Sóisialta, Imshaoil agus Eolaíochta (OSIE)</a:t>
                      </a:r>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Tíreolaíocht</a:t>
                      </a:r>
                    </a:p>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Eolaíocht</a:t>
                      </a:r>
                    </a:p>
                  </a:txBody>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Timpeallachtaí an duine</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Feasacht agus cúram an chomhshaoil</a:t>
                      </a:r>
                    </a:p>
                  </a:txBody>
                  <a:tcPr/>
                </a:tc>
                <a:extLst>
                  <a:ext uri="{0D108BD9-81ED-4DB2-BD59-A6C34878D82A}">
                    <a16:rowId xmlns:a16="http://schemas.microsoft.com/office/drawing/2014/main" val="2095718193"/>
                  </a:ext>
                </a:extLst>
              </a:tr>
              <a:tr h="257077">
                <a:tc grid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OSPS</a:t>
                      </a:r>
                      <a:endParaRPr lang="ga" sz="1400" spc="0" dirty="0">
                        <a:solidFill>
                          <a:schemeClr val="tx1"/>
                        </a:solidFill>
                        <a:latin typeface="Trebuchet MS" panose="020B0603020202020204" pitchFamily="34" charset="0"/>
                        <a:ea typeface="+mn-ea"/>
                        <a:cs typeface="+mn-cs"/>
                        <a:sym typeface="Trebuchet MS" panose="020B0603020202020204" pitchFamily="34" charset="0"/>
                      </a:endParaRPr>
                    </a:p>
                  </a:txBody>
                  <a:tcPr/>
                </a:tc>
                <a:tc hMerge="1">
                  <a:txBody>
                    <a:bodyPr/>
                    <a:lstStyle/>
                    <a:p>
                      <a:endParaRPr lang="ga"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Mé féin</a:t>
                      </a:r>
                    </a:p>
                    <a:p>
                      <a:pPr marL="0" marR="0" lvl="0" indent="0" algn="l" defTabSz="914400" rtl="0" eaLnBrk="1" fontAlgn="auto" latinLnBrk="0" hangingPunct="1">
                        <a:lnSpc>
                          <a:spcPct val="100000"/>
                        </a:lnSpc>
                        <a:spcBef>
                          <a:spcPts val="0"/>
                        </a:spcBef>
                        <a:spcAft>
                          <a:spcPts val="0"/>
                        </a:spcAft>
                        <a:buClrTx/>
                        <a:buSzTx/>
                        <a:buFontTx/>
                        <a:buNone/>
                        <a:tabLst/>
                        <a:defRPr/>
                      </a:pPr>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Mé féin agus daoine eile</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Mé féin agus an domhan mór</a:t>
                      </a:r>
                    </a:p>
                  </a:txBody>
                  <a:tcPr/>
                </a:tc>
                <a:extLst>
                  <a:ext uri="{0D108BD9-81ED-4DB2-BD59-A6C34878D82A}">
                    <a16:rowId xmlns:a16="http://schemas.microsoft.com/office/drawing/2014/main" val="1724519653"/>
                  </a:ext>
                </a:extLst>
              </a:tr>
              <a:tr h="616984">
                <a:tc rowSpan="2">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Teanga bunscoile</a:t>
                      </a:r>
                    </a:p>
                  </a:txBody>
                  <a:tcPr>
                    <a:solidFill>
                      <a:srgbClr val="E6CBDA"/>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Béarla</a:t>
                      </a:r>
                    </a:p>
                  </a:txBody>
                  <a:tcPr>
                    <a:solidFill>
                      <a:srgbClr val="E6CBDA"/>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Oral language</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Reading</a:t>
                      </a:r>
                    </a:p>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Writing</a:t>
                      </a:r>
                    </a:p>
                  </a:txBody>
                  <a:tcPr>
                    <a:solidFill>
                      <a:srgbClr val="E6CBDA"/>
                    </a:solidFill>
                  </a:tcPr>
                </a:tc>
                <a:extLst>
                  <a:ext uri="{0D108BD9-81ED-4DB2-BD59-A6C34878D82A}">
                    <a16:rowId xmlns:a16="http://schemas.microsoft.com/office/drawing/2014/main" val="423533069"/>
                  </a:ext>
                </a:extLst>
              </a:tr>
              <a:tr h="796938">
                <a:tc vMerge="1">
                  <a:txBody>
                    <a:bodyPr/>
                    <a:lstStyle/>
                    <a:p>
                      <a:endParaRPr lang="ga" dirty="0">
                        <a:solidFill>
                          <a:schemeClr val="tx1"/>
                        </a:solidFill>
                      </a:endParaRP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Gaeilge</a:t>
                      </a:r>
                    </a:p>
                  </a:txBody>
                  <a:tcPr>
                    <a:solidFill>
                      <a:srgbClr val="E6CBDA"/>
                    </a:solidFill>
                  </a:tcPr>
                </a:tc>
                <a:tc>
                  <a:txBody>
                    <a:bodyPr/>
                    <a:lstStyle/>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Teanga ó Bhéal </a:t>
                      </a:r>
                    </a:p>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Léitheoireacht </a:t>
                      </a:r>
                    </a:p>
                    <a:p>
                      <a:pPr algn="l" rtl="0"/>
                      <a:r>
                        <a:rPr lang="ga" sz="1400" b="0" i="0" u="none" kern="1200" spc="0" baseline="0">
                          <a:solidFill>
                            <a:schemeClr val="tx1">
                              <a:lumMod val="100000"/>
                            </a:schemeClr>
                          </a:solidFill>
                          <a:effectLst/>
                          <a:latin typeface="Trebuchet MS" panose="020B0603020202020204" pitchFamily="34" charset="0"/>
                          <a:ea typeface="+mn-ea"/>
                          <a:cs typeface="+mn-cs"/>
                          <a:sym typeface="Trebuchet MS" panose="020B0603020202020204" pitchFamily="34" charset="0"/>
                        </a:rPr>
                        <a:t>Scríbhneoireacht</a:t>
                      </a:r>
                      <a:endParaRPr lang="ga" sz="1400" spc="0" dirty="0">
                        <a:solidFill>
                          <a:schemeClr val="tx1">
                            <a:lumMod val="100000"/>
                          </a:schemeClr>
                        </a:solidFill>
                        <a:latin typeface="Trebuchet MS" panose="020B0603020202020204" pitchFamily="34" charset="0"/>
                        <a:ea typeface="+mn-ea"/>
                        <a:cs typeface="+mn-cs"/>
                        <a:sym typeface="Trebuchet MS" panose="020B0603020202020204" pitchFamily="34" charset="0"/>
                      </a:endParaRPr>
                    </a:p>
                  </a:txBody>
                  <a:tcPr>
                    <a:solidFill>
                      <a:srgbClr val="E6CBDA"/>
                    </a:solidFill>
                  </a:tcPr>
                </a:tc>
                <a:extLst>
                  <a:ext uri="{0D108BD9-81ED-4DB2-BD59-A6C34878D82A}">
                    <a16:rowId xmlns:a16="http://schemas.microsoft.com/office/drawing/2014/main" val="855837693"/>
                  </a:ext>
                </a:extLst>
              </a:tr>
              <a:tr h="257077">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Oideachas Ealaíon</a:t>
                      </a: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Na hAmharcealaíona</a:t>
                      </a:r>
                    </a:p>
                  </a:txBody>
                  <a:tcPr>
                    <a:solidFill>
                      <a:srgbClr val="F3E7ED"/>
                    </a:solidFill>
                  </a:tcPr>
                </a:tc>
                <a:tc>
                  <a:txBody>
                    <a:bodyPr/>
                    <a:lstStyle/>
                    <a:p>
                      <a:pPr algn="l" rtl="0"/>
                      <a:r>
                        <a:rPr lang="ga" sz="1400" b="0" i="0" u="none" spc="0" baseline="0">
                          <a:solidFill>
                            <a:schemeClr val="tx1"/>
                          </a:solidFill>
                          <a:latin typeface="Trebuchet MS" panose="020B0603020202020204" pitchFamily="34" charset="0"/>
                          <a:ea typeface="+mn-ea"/>
                          <a:cs typeface="+mn-cs"/>
                          <a:sym typeface="Trebuchet MS" panose="020B0603020202020204" pitchFamily="34" charset="0"/>
                        </a:rPr>
                        <a:t>Líníocht</a:t>
                      </a:r>
                    </a:p>
                  </a:txBody>
                  <a:tcPr>
                    <a:solidFill>
                      <a:srgbClr val="F3E7ED"/>
                    </a:solidFill>
                  </a:tcPr>
                </a:tc>
                <a:extLst>
                  <a:ext uri="{0D108BD9-81ED-4DB2-BD59-A6C34878D82A}">
                    <a16:rowId xmlns:a16="http://schemas.microsoft.com/office/drawing/2014/main" val="1914772834"/>
                  </a:ext>
                </a:extLst>
              </a:tr>
            </a:tbl>
          </a:graphicData>
        </a:graphic>
      </p:graphicFrame>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045" y="4463357"/>
            <a:ext cx="1928283" cy="2723563"/>
          </a:xfrm>
          <a:prstGeom prst="rect">
            <a:avLst/>
          </a:prstGeom>
        </p:spPr>
      </p:pic>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2749502472"/>
              </p:ext>
            </p:extLst>
          </p:nvPr>
        </p:nvGraphicFramePr>
        <p:xfrm>
          <a:off x="231979" y="1107300"/>
          <a:ext cx="11742309" cy="3302777"/>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3645146">
                  <a:extLst>
                    <a:ext uri="{9D8B030D-6E8A-4147-A177-3AD203B41FA5}">
                      <a16:colId xmlns:a16="http://schemas.microsoft.com/office/drawing/2014/main" val="3466948302"/>
                    </a:ext>
                  </a:extLst>
                </a:gridCol>
                <a:gridCol w="5961495">
                  <a:extLst>
                    <a:ext uri="{9D8B030D-6E8A-4147-A177-3AD203B41FA5}">
                      <a16:colId xmlns:a16="http://schemas.microsoft.com/office/drawing/2014/main" val="1246654132"/>
                    </a:ext>
                  </a:extLst>
                </a:gridCol>
                <a:gridCol w="1163209">
                  <a:extLst>
                    <a:ext uri="{9D8B030D-6E8A-4147-A177-3AD203B41FA5}">
                      <a16:colId xmlns:a16="http://schemas.microsoft.com/office/drawing/2014/main" val="2045338422"/>
                    </a:ext>
                  </a:extLst>
                </a:gridCol>
              </a:tblGrid>
              <a:tr h="727340">
                <a:tc>
                  <a:txBody>
                    <a:bodyPr/>
                    <a:lstStyle/>
                    <a:p>
                      <a:pPr algn="l" rtl="0"/>
                      <a:r>
                        <a:rPr lang="ga" sz="1400" b="1" i="0" u="none" spc="0" baseline="0" dirty="0">
                          <a:latin typeface="Trebuchet MS" panose="020B0603020202020204" pitchFamily="34" charset="0"/>
                          <a:ea typeface="+mn-ea"/>
                          <a:cs typeface="+mn-cs"/>
                          <a:sym typeface="Trebuchet MS" panose="020B0603020202020204" pitchFamily="34" charset="0"/>
                        </a:rPr>
                        <a:t>Uimhir</a:t>
                      </a: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Ainm na gníomhaíochta</a:t>
                      </a:r>
                    </a:p>
                  </a:txBody>
                  <a:tcPr/>
                </a:tc>
                <a:tc>
                  <a:txBody>
                    <a:bodyPr/>
                    <a:lstStyle/>
                    <a:p>
                      <a:pPr algn="l" rtl="0"/>
                      <a:r>
                        <a:rPr lang="ga" sz="1400" b="1" i="0" u="none" spc="0" baseline="0">
                          <a:latin typeface="Trebuchet MS" panose="020B0603020202020204" pitchFamily="34" charset="0"/>
                          <a:ea typeface="+mn-ea"/>
                          <a:cs typeface="+mn-cs"/>
                          <a:sym typeface="Trebuchet MS" panose="020B0603020202020204" pitchFamily="34" charset="0"/>
                        </a:rPr>
                        <a:t>Modheolaíochtaí</a:t>
                      </a:r>
                    </a:p>
                  </a:txBody>
                  <a:tcPr/>
                </a:tc>
                <a:tc>
                  <a:txBody>
                    <a:bodyPr/>
                    <a:lstStyle/>
                    <a:p>
                      <a:pPr algn="l" rtl="0"/>
                      <a:r>
                        <a:rPr lang="en-IE" sz="1400" b="1" i="0" u="none" spc="0" baseline="0" dirty="0" err="1">
                          <a:latin typeface="Trebuchet MS" panose="020B0603020202020204" pitchFamily="34" charset="0"/>
                          <a:ea typeface="+mn-ea"/>
                          <a:cs typeface="+mn-cs"/>
                          <a:sym typeface="Trebuchet MS" panose="020B0603020202020204" pitchFamily="34" charset="0"/>
                        </a:rPr>
                        <a:t>Sleamhnán</a:t>
                      </a:r>
                      <a:endParaRPr lang="ga" sz="1400" b="1" i="0" u="none" spc="0" baseline="0" dirty="0">
                        <a:latin typeface="Trebuchet MS" panose="020B0603020202020204" pitchFamily="34" charset="0"/>
                        <a:ea typeface="+mn-ea"/>
                        <a:cs typeface="+mn-cs"/>
                        <a:sym typeface="Trebuchet MS" panose="020B0603020202020204" pitchFamily="34" charset="0"/>
                      </a:endParaRPr>
                    </a:p>
                  </a:txBody>
                  <a:tcPr/>
                </a:tc>
                <a:extLst>
                  <a:ext uri="{0D108BD9-81ED-4DB2-BD59-A6C34878D82A}">
                    <a16:rowId xmlns:a16="http://schemas.microsoft.com/office/drawing/2014/main" val="878082858"/>
                  </a:ext>
                </a:extLst>
              </a:tr>
              <a:tr h="297848">
                <a:tc gridSpan="2">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Spriocanna foghlama</a:t>
                      </a:r>
                    </a:p>
                  </a:txBody>
                  <a:tcPr anchor="ctr"/>
                </a:tc>
                <a:tc hMerge="1">
                  <a:txBody>
                    <a:bodyPr/>
                    <a:lstStyle/>
                    <a:p>
                      <a:endParaRPr lang="ga" sz="1400" dirty="0"/>
                    </a:p>
                  </a:txBody>
                  <a:tcP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Na spriocanna forbartha a chomhroinnt</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4</a:t>
                      </a:r>
                    </a:p>
                  </a:txBody>
                  <a:tcPr anchor="ctr"/>
                </a:tc>
                <a:extLst>
                  <a:ext uri="{0D108BD9-81ED-4DB2-BD59-A6C34878D82A}">
                    <a16:rowId xmlns:a16="http://schemas.microsoft.com/office/drawing/2014/main" val="983773265"/>
                  </a:ext>
                </a:extLst>
              </a:tr>
              <a:tr h="297848">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1</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Folláine</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Plé ranga uile | saothar scríofa aonair | dán</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5-6</a:t>
                      </a:r>
                    </a:p>
                  </a:txBody>
                  <a:tcPr anchor="ctr"/>
                </a:tc>
                <a:extLst>
                  <a:ext uri="{0D108BD9-81ED-4DB2-BD59-A6C34878D82A}">
                    <a16:rowId xmlns:a16="http://schemas.microsoft.com/office/drawing/2014/main" val="842285599"/>
                  </a:ext>
                </a:extLst>
              </a:tr>
              <a:tr h="646081">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2</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Na Spriocanna Domhanda um Fhorbairt Inbhuanaithe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Ionchur ar na 17 Sprioc Dhomhanda | Ceisteanna agus freagraí i mbeirteanna nó grúpaí beaga | Físeán gearr | machnamh aonair dírithe ar an litearthacht | plé ranga uile</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7-9</a:t>
                      </a:r>
                    </a:p>
                  </a:txBody>
                  <a:tcPr anchor="ctr"/>
                </a:tc>
                <a:extLst>
                  <a:ext uri="{0D108BD9-81ED-4DB2-BD59-A6C34878D82A}">
                    <a16:rowId xmlns:a16="http://schemas.microsoft.com/office/drawing/2014/main" val="3530411141"/>
                  </a:ext>
                </a:extLst>
              </a:tr>
              <a:tr h="496413">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3</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Cárta poist ó 2030</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Ionchur | saothar scríofa aonair | Tasc breise dóibh siúd a chríochnaíonn luath – uimhearthacht agus/nó ealaín</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10</a:t>
                      </a:r>
                    </a:p>
                  </a:txBody>
                  <a:tcPr anchor="ctr"/>
                </a:tc>
                <a:extLst>
                  <a:ext uri="{0D108BD9-81ED-4DB2-BD59-A6C34878D82A}">
                    <a16:rowId xmlns:a16="http://schemas.microsoft.com/office/drawing/2014/main" val="3296855756"/>
                  </a:ext>
                </a:extLst>
              </a:tr>
              <a:tr h="297848">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4</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Gníomhaithe Spriocanna Domhanda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 sz="1200" b="0" i="0" u="none" spc="0" baseline="0">
                          <a:latin typeface="Trebuchet MS" panose="020B0603020202020204" pitchFamily="34" charset="0"/>
                          <a:ea typeface="+mn-ea"/>
                          <a:cs typeface="+mn-cs"/>
                          <a:sym typeface="Trebuchet MS" panose="020B0603020202020204" pitchFamily="34" charset="0"/>
                        </a:rPr>
                        <a:t>Smaoineamh ar ár n‑iontrálacha le haghaidh Dhuaiseanna Chúnamh Éireann: An Domhan Seo Againne, 2022: ionchur</a:t>
                      </a:r>
                    </a:p>
                  </a:txBody>
                  <a:tcPr anchor="ct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11</a:t>
                      </a:r>
                    </a:p>
                  </a:txBody>
                  <a:tcPr anchor="ctr"/>
                </a:tc>
                <a:extLst>
                  <a:ext uri="{0D108BD9-81ED-4DB2-BD59-A6C34878D82A}">
                    <a16:rowId xmlns:a16="http://schemas.microsoft.com/office/drawing/2014/main" val="357473003"/>
                  </a:ext>
                </a:extLst>
              </a:tr>
              <a:tr h="380047">
                <a:tc gridSpan="2">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Machnamh ar an bhfoghlaim</a:t>
                      </a:r>
                    </a:p>
                  </a:txBody>
                  <a:tcPr anchor="ctr"/>
                </a:tc>
                <a:tc hMerge="1">
                  <a:txBody>
                    <a:bodyPr/>
                    <a:lstStyle/>
                    <a:p>
                      <a:endParaRPr lang="ga"/>
                    </a:p>
                  </a:txBody>
                  <a:tcPr/>
                </a:tc>
                <a:tc>
                  <a:txBody>
                    <a:bodyPr/>
                    <a:lstStyle/>
                    <a:p>
                      <a:pPr algn="l" rtl="0"/>
                      <a:r>
                        <a:rPr lang="ga" sz="1200" b="0" i="0" u="none" spc="0" baseline="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Na spriocanna forbartha a sheiceáil</a:t>
                      </a:r>
                    </a:p>
                  </a:txBody>
                  <a:tcPr anchor="ctr"/>
                </a:tc>
                <a:tc>
                  <a:txBody>
                    <a:bodyPr/>
                    <a:lstStyle/>
                    <a:p>
                      <a:pPr algn="l" rtl="0"/>
                      <a:r>
                        <a:rPr lang="ga" sz="1200" b="0" i="0" u="none" spc="0" baseline="0" dirty="0">
                          <a:solidFill>
                            <a:schemeClr val="tx1">
                              <a:lumMod val="75000"/>
                              <a:lumOff val="25000"/>
                            </a:schemeClr>
                          </a:solidFill>
                          <a:latin typeface="Trebuchet MS" panose="020B0603020202020204" pitchFamily="34" charset="0"/>
                          <a:ea typeface="+mn-ea"/>
                          <a:cs typeface="+mn-cs"/>
                          <a:sym typeface="Trebuchet MS" panose="020B0603020202020204" pitchFamily="34" charset="0"/>
                        </a:rPr>
                        <a:t>12</a:t>
                      </a:r>
                    </a:p>
                  </a:txBody>
                  <a:tcPr anchor="ctr"/>
                </a:tc>
                <a:extLst>
                  <a:ext uri="{0D108BD9-81ED-4DB2-BD59-A6C34878D82A}">
                    <a16:rowId xmlns:a16="http://schemas.microsoft.com/office/drawing/2014/main" val="2465501223"/>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pPr algn="l" rtl="0"/>
            <a:r>
              <a:rPr lang="ga" b="0" i="0" u="none" baseline="0">
                <a:latin typeface="Ziggurat HTF-Black"/>
                <a:cs typeface="+mn-cs"/>
                <a:sym typeface="Ziggurat HTF-Black"/>
              </a:rPr>
              <a:t>Ábhar an cheachta</a:t>
            </a:r>
            <a:endParaRPr lang="ga" dirty="0">
              <a:latin typeface="Ziggurat HTF-Black"/>
              <a:cs typeface="+mn-cs"/>
              <a:sym typeface="Ziggurat HTF-Black"/>
            </a:endParaRP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94B4B-BA68-481E-B8D4-6647A8C8704E}"/>
              </a:ext>
            </a:extLst>
          </p:cNvPr>
          <p:cNvSpPr txBox="1"/>
          <p:nvPr/>
        </p:nvSpPr>
        <p:spPr>
          <a:xfrm>
            <a:off x="418031" y="2187135"/>
            <a:ext cx="3512921" cy="1430262"/>
          </a:xfrm>
          <a:prstGeom prst="rect">
            <a:avLst/>
          </a:prstGeom>
          <a:solidFill>
            <a:srgbClr val="FAE398"/>
          </a:solidFill>
          <a:ln w="28575">
            <a:noFill/>
          </a:ln>
        </p:spPr>
        <p:txBody>
          <a:bodyPr wrap="square" rtlCol="0" anchor="ctr">
            <a:noAutofit/>
          </a:bodyPr>
          <a:lstStyle/>
          <a:p>
            <a:pPr algn="ctr" rtl="0"/>
            <a:r>
              <a:rPr lang="ga" sz="2000" b="0" i="0" u="none" baseline="0">
                <a:solidFill>
                  <a:srgbClr val="73337E"/>
                </a:solidFill>
                <a:latin typeface="Ziggurat HTF-Black"/>
                <a:ea typeface="Ziggurat HTF-Black"/>
                <a:cs typeface="Ziggurat HTF-Black"/>
                <a:sym typeface="Ziggurat HTF-Black"/>
              </a:rPr>
              <a:t>smaoineamh ar a bhfuil i gceist le ‘folláine’ do dhaoine agus don phláinéad</a:t>
            </a:r>
          </a:p>
        </p:txBody>
      </p:sp>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449382"/>
            <a:ext cx="10515600" cy="949324"/>
          </a:xfrm>
        </p:spPr>
        <p:txBody>
          <a:bodyPr anchor="t">
            <a:normAutofit fontScale="90000"/>
          </a:bodyPr>
          <a:lstStyle/>
          <a:p>
            <a:pPr algn="l" rtl="0"/>
            <a:r>
              <a:rPr lang="ga" sz="4400" b="0" i="0" u="none" baseline="0">
                <a:latin typeface="Ziggurat HTF-Black"/>
                <a:cs typeface="+mn-cs"/>
                <a:sym typeface="Ziggurat HTF-Black"/>
              </a:rPr>
              <a:t>Táimid ag foghlaim chun na rudaí seo a leanas a dhéanamh…</a:t>
            </a:r>
            <a:endParaRPr lang="ga" sz="4400" dirty="0">
              <a:latin typeface="Ziggurat HTF-Black"/>
              <a:cs typeface="+mn-cs"/>
              <a:sym typeface="Ziggurat HTF-Black"/>
            </a:endParaRPr>
          </a:p>
        </p:txBody>
      </p:sp>
      <p:sp>
        <p:nvSpPr>
          <p:cNvPr id="4" name="TextBox 3">
            <a:extLst>
              <a:ext uri="{FF2B5EF4-FFF2-40B4-BE49-F238E27FC236}">
                <a16:creationId xmlns:a16="http://schemas.microsoft.com/office/drawing/2014/main" id="{522A0745-35EA-1D4E-A2F7-04F66B8F3BE6}"/>
              </a:ext>
            </a:extLst>
          </p:cNvPr>
          <p:cNvSpPr txBox="1"/>
          <p:nvPr/>
        </p:nvSpPr>
        <p:spPr>
          <a:xfrm>
            <a:off x="4337647" y="2187135"/>
            <a:ext cx="3512921" cy="1430262"/>
          </a:xfrm>
          <a:prstGeom prst="rect">
            <a:avLst/>
          </a:prstGeom>
          <a:solidFill>
            <a:schemeClr val="accent4">
              <a:lumMod val="20000"/>
              <a:lumOff val="80000"/>
            </a:schemeClr>
          </a:solidFill>
          <a:ln w="28575">
            <a:noFill/>
          </a:ln>
        </p:spPr>
        <p:txBody>
          <a:bodyPr wrap="square" rtlCol="0" anchor="ctr">
            <a:noAutofit/>
          </a:bodyPr>
          <a:lstStyle/>
          <a:p>
            <a:pPr algn="ctr" rtl="0"/>
            <a:r>
              <a:rPr lang="ga" sz="2000" b="0" i="0" u="none" baseline="0">
                <a:solidFill>
                  <a:srgbClr val="B8028A"/>
                </a:solidFill>
                <a:latin typeface="Ziggurat HTF-Black"/>
                <a:ea typeface="Ziggurat HTF-Black"/>
                <a:cs typeface="Ziggurat HTF-Black"/>
                <a:sym typeface="Ziggurat HTF-Black"/>
              </a:rPr>
              <a:t>féachaint ar na Spriocanna Domhanda um Fhorbairt Inbhuanaithe</a:t>
            </a:r>
          </a:p>
        </p:txBody>
      </p:sp>
      <p:sp>
        <p:nvSpPr>
          <p:cNvPr id="5" name="TextBox 4">
            <a:extLst>
              <a:ext uri="{FF2B5EF4-FFF2-40B4-BE49-F238E27FC236}">
                <a16:creationId xmlns:a16="http://schemas.microsoft.com/office/drawing/2014/main" id="{273E0D47-3496-E94B-91C5-DA997B20F2D0}"/>
              </a:ext>
            </a:extLst>
          </p:cNvPr>
          <p:cNvSpPr txBox="1"/>
          <p:nvPr/>
        </p:nvSpPr>
        <p:spPr>
          <a:xfrm>
            <a:off x="8257263" y="2187136"/>
            <a:ext cx="3512921" cy="1430262"/>
          </a:xfrm>
          <a:prstGeom prst="rect">
            <a:avLst/>
          </a:prstGeom>
          <a:solidFill>
            <a:schemeClr val="tx2">
              <a:lumMod val="10000"/>
              <a:lumOff val="90000"/>
            </a:schemeClr>
          </a:solidFill>
          <a:ln w="28575">
            <a:noFill/>
          </a:ln>
        </p:spPr>
        <p:txBody>
          <a:bodyPr wrap="square" rtlCol="0" anchor="ctr">
            <a:noAutofit/>
          </a:bodyPr>
          <a:lstStyle/>
          <a:p>
            <a:pPr algn="ctr" rtl="0"/>
            <a:r>
              <a:rPr lang="ga" sz="2000" b="0" i="0" u="none" baseline="0">
                <a:solidFill>
                  <a:schemeClr val="accent4">
                    <a:lumMod val="50000"/>
                  </a:schemeClr>
                </a:solidFill>
                <a:latin typeface="Ziggurat HTF-Black"/>
                <a:ea typeface="Ziggurat HTF-Black"/>
                <a:cs typeface="Ziggurat HTF-Black"/>
                <a:sym typeface="Ziggurat HTF-Black"/>
              </a:rPr>
              <a:t>teacht suas le smaointe chun na Spriocanna Domhanda a bhaint amach </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727" y="3725255"/>
            <a:ext cx="2982414" cy="3765673"/>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860" y="4797712"/>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03" y="4132398"/>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72" y="6368132"/>
            <a:ext cx="507958" cy="566161"/>
          </a:xfrm>
          <a:prstGeom prst="rect">
            <a:avLst/>
          </a:prstGeom>
        </p:spPr>
      </p:pic>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1</a:t>
            </a:r>
            <a:endParaRPr lang="ga" sz="4400" dirty="0">
              <a:latin typeface="Ziggurat HTF-Black"/>
              <a:cs typeface="+mn-cs"/>
              <a:sym typeface="Ziggurat HTF-Black"/>
            </a:endParaRPr>
          </a:p>
        </p:txBody>
      </p:sp>
      <p:sp>
        <p:nvSpPr>
          <p:cNvPr id="9" name="TextBox 8">
            <a:extLst>
              <a:ext uri="{FF2B5EF4-FFF2-40B4-BE49-F238E27FC236}">
                <a16:creationId xmlns:a16="http://schemas.microsoft.com/office/drawing/2014/main" id="{65107851-B7FB-5E43-BF97-E95B5E941508}"/>
              </a:ext>
            </a:extLst>
          </p:cNvPr>
          <p:cNvSpPr txBox="1"/>
          <p:nvPr/>
        </p:nvSpPr>
        <p:spPr>
          <a:xfrm>
            <a:off x="697211" y="6417129"/>
            <a:ext cx="5605618" cy="307777"/>
          </a:xfrm>
          <a:prstGeom prst="rect">
            <a:avLst/>
          </a:prstGeom>
          <a:noFill/>
        </p:spPr>
        <p:txBody>
          <a:bodyPr wrap="square" rtlCol="0">
            <a:spAutoFit/>
          </a:bodyPr>
          <a:lstStyle/>
          <a:p>
            <a:pPr algn="l" rtl="0"/>
            <a:r>
              <a:rPr lang="ga" sz="14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2 | </a:t>
            </a:r>
            <a:r>
              <a:rPr lang="ga" sz="1100" b="0" i="0" u="none" kern="0" baseline="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a:t>
            </a:r>
          </a:p>
        </p:txBody>
      </p:sp>
      <p:pic>
        <p:nvPicPr>
          <p:cNvPr id="10" name="Picture 9" descr="A picture containing sitting, table, cake, bear&#10;&#10;Description automatically generated">
            <a:extLst>
              <a:ext uri="{FF2B5EF4-FFF2-40B4-BE49-F238E27FC236}">
                <a16:creationId xmlns:a16="http://schemas.microsoft.com/office/drawing/2014/main" id="{91F843A8-B24A-4A34-AB10-D6FF7D463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909" y="4115698"/>
            <a:ext cx="2524250" cy="3219706"/>
          </a:xfrm>
          <a:prstGeom prst="rect">
            <a:avLst/>
          </a:prstGeom>
        </p:spPr>
      </p:pic>
      <p:sp>
        <p:nvSpPr>
          <p:cNvPr id="6" name="Title 5">
            <a:extLst>
              <a:ext uri="{FF2B5EF4-FFF2-40B4-BE49-F238E27FC236}">
                <a16:creationId xmlns:a16="http://schemas.microsoft.com/office/drawing/2014/main" id="{B54235B6-D18D-834C-A00A-8C07AA872892}"/>
              </a:ext>
            </a:extLst>
          </p:cNvPr>
          <p:cNvSpPr txBox="1">
            <a:spLocks/>
          </p:cNvSpPr>
          <p:nvPr/>
        </p:nvSpPr>
        <p:spPr>
          <a:xfrm>
            <a:off x="2632771" y="2361325"/>
            <a:ext cx="4770351" cy="10676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8800" b="0" i="0" u="none" baseline="0" dirty="0">
                <a:solidFill>
                  <a:schemeClr val="accent4">
                    <a:lumMod val="75000"/>
                  </a:schemeClr>
                </a:solidFill>
                <a:latin typeface="Ziggurat HTF-Black"/>
                <a:cs typeface="+mn-cs"/>
                <a:sym typeface="Ziggurat HTF-Black"/>
              </a:rPr>
              <a:t>folláine</a:t>
            </a:r>
          </a:p>
        </p:txBody>
      </p:sp>
      <p:pic>
        <p:nvPicPr>
          <p:cNvPr id="11" name="Picture 10" descr="A picture containing flower&#10;&#10;Description automatically generated">
            <a:extLst>
              <a:ext uri="{FF2B5EF4-FFF2-40B4-BE49-F238E27FC236}">
                <a16:creationId xmlns:a16="http://schemas.microsoft.com/office/drawing/2014/main" id="{27FE8889-2E68-524A-A3D9-FC674F7BB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915" y="3275725"/>
            <a:ext cx="2674107" cy="2718886"/>
          </a:xfrm>
          <a:prstGeom prst="rect">
            <a:avLst/>
          </a:prstGeom>
        </p:spPr>
      </p:pic>
      <p:pic>
        <p:nvPicPr>
          <p:cNvPr id="12" name="Picture 11" descr="A close up of a sign&#10;&#10;Description automatically generated">
            <a:extLst>
              <a:ext uri="{FF2B5EF4-FFF2-40B4-BE49-F238E27FC236}">
                <a16:creationId xmlns:a16="http://schemas.microsoft.com/office/drawing/2014/main" id="{9289C01D-B05A-B949-8CB9-B5AB3D011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162" y="5415922"/>
            <a:ext cx="553273" cy="616504"/>
          </a:xfrm>
          <a:prstGeom prst="rect">
            <a:avLst/>
          </a:prstGeom>
        </p:spPr>
      </p:pic>
    </p:spTree>
    <p:extLst>
      <p:ext uri="{BB962C8B-B14F-4D97-AF65-F5344CB8AC3E}">
        <p14:creationId xmlns:p14="http://schemas.microsoft.com/office/powerpoint/2010/main" val="175782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hematic&#10;&#10;Description automatically generated">
            <a:extLst>
              <a:ext uri="{FF2B5EF4-FFF2-40B4-BE49-F238E27FC236}">
                <a16:creationId xmlns:a16="http://schemas.microsoft.com/office/drawing/2014/main" id="{C2C1CEE4-A3BD-4743-BFAD-EF8514876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85785"/>
            <a:ext cx="8045310" cy="7842805"/>
          </a:xfrm>
          <a:prstGeom prst="rect">
            <a:avLst/>
          </a:prstGeom>
        </p:spPr>
      </p:pic>
      <p:sp>
        <p:nvSpPr>
          <p:cNvPr id="2" name="TextBox 1">
            <a:extLst>
              <a:ext uri="{FF2B5EF4-FFF2-40B4-BE49-F238E27FC236}">
                <a16:creationId xmlns:a16="http://schemas.microsoft.com/office/drawing/2014/main" id="{9E889438-791A-744E-9906-8F13A34A22C3}"/>
              </a:ext>
            </a:extLst>
          </p:cNvPr>
          <p:cNvSpPr txBox="1"/>
          <p:nvPr/>
        </p:nvSpPr>
        <p:spPr>
          <a:xfrm>
            <a:off x="7092730" y="884166"/>
            <a:ext cx="4817096" cy="4322733"/>
          </a:xfrm>
          <a:prstGeom prst="rect">
            <a:avLst/>
          </a:prstGeom>
          <a:solidFill>
            <a:schemeClr val="accent2">
              <a:lumMod val="20000"/>
              <a:lumOff val="80000"/>
            </a:schemeClr>
          </a:solidFill>
          <a:ln>
            <a:solidFill>
              <a:schemeClr val="accent3"/>
            </a:solidFill>
          </a:ln>
        </p:spPr>
        <p:txBody>
          <a:bodyPr wrap="square" rtlCol="0" anchor="ctr">
            <a:noAutofit/>
          </a:bodyPr>
          <a:lstStyle/>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Ní hé an cine daonna a d’fhigh gréasán na beatha.</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Níl ionainn ach aon snáithe amháin ann.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Cibé céard a dhéanaimid don ghréasáin,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déanaimid dúinn féin.</a:t>
            </a:r>
          </a:p>
          <a:p>
            <a:pPr algn="ctr" rtl="0">
              <a:lnSpc>
                <a:spcPct val="107000"/>
              </a:lnSpc>
              <a:spcAft>
                <a:spcPts val="800"/>
              </a:spcAft>
            </a:pPr>
            <a:r>
              <a:rPr lang="ga" b="1" i="0" u="none" kern="0"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Tá gach rud fite fuaite lena chéile.</a:t>
            </a:r>
          </a:p>
          <a:p>
            <a:pPr algn="ctr" rtl="0">
              <a:lnSpc>
                <a:spcPct val="107000"/>
              </a:lnSpc>
              <a:spcAft>
                <a:spcPts val="800"/>
              </a:spcAft>
            </a:pPr>
            <a:r>
              <a:rPr lang="ga" b="1" i="0" u="none" baseline="0">
                <a:solidFill>
                  <a:schemeClr val="accent2">
                    <a:lumMod val="50000"/>
                  </a:schemeClr>
                </a:solidFill>
                <a:latin typeface="Trebuchet MS" panose="020B0603020202020204" pitchFamily="34" charset="0"/>
                <a:ea typeface="Calibri" panose="020F0502020204030204" pitchFamily="34" charset="0"/>
                <a:sym typeface="Trebuchet MS" panose="020B0603020202020204" pitchFamily="34" charset="0"/>
              </a:rPr>
              <a:t>Tá gach rud nasctha lena chéile.</a:t>
            </a:r>
          </a:p>
          <a:p>
            <a:pPr algn="ctr" rtl="0">
              <a:lnSpc>
                <a:spcPct val="107000"/>
              </a:lnSpc>
              <a:spcAft>
                <a:spcPts val="800"/>
              </a:spcAft>
            </a:pPr>
            <a:endParaRPr lang="ga" sz="1400" b="1" dirty="0">
              <a:solidFill>
                <a:schemeClr val="accent2">
                  <a:lumMod val="50000"/>
                </a:schemeClr>
              </a:solidFill>
              <a:ea typeface="Calibri" panose="020F0502020204030204" pitchFamily="34" charset="0"/>
              <a:cs typeface="Times New Roman" panose="02020603050405020304" pitchFamily="18" charset="0"/>
            </a:endParaRPr>
          </a:p>
        </p:txBody>
      </p:sp>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1</a:t>
            </a:r>
            <a:endParaRPr lang="ga" sz="4400" dirty="0">
              <a:latin typeface="Ziggurat HTF-Black"/>
              <a:cs typeface="+mn-cs"/>
              <a:sym typeface="Ziggurat HTF-Black"/>
            </a:endParaRPr>
          </a:p>
        </p:txBody>
      </p:sp>
      <p:pic>
        <p:nvPicPr>
          <p:cNvPr id="1026" name="Picture 2">
            <a:extLst>
              <a:ext uri="{FF2B5EF4-FFF2-40B4-BE49-F238E27FC236}">
                <a16:creationId xmlns:a16="http://schemas.microsoft.com/office/drawing/2014/main" id="{E20EF352-4AC2-4FB2-98EF-670253710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654" y="4087528"/>
            <a:ext cx="1934151" cy="2788904"/>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1D0A40-3BCE-48D2-B9E2-2CA98766B5B0}"/>
              </a:ext>
            </a:extLst>
          </p:cNvPr>
          <p:cNvSpPr txBox="1"/>
          <p:nvPr/>
        </p:nvSpPr>
        <p:spPr>
          <a:xfrm>
            <a:off x="7561385" y="4388716"/>
            <a:ext cx="4348440" cy="523220"/>
          </a:xfrm>
          <a:prstGeom prst="rect">
            <a:avLst/>
          </a:prstGeom>
          <a:noFill/>
        </p:spPr>
        <p:txBody>
          <a:bodyPr wrap="square" rtlCol="0">
            <a:spAutoFit/>
          </a:bodyPr>
          <a:lstStyle/>
          <a:p>
            <a:pPr algn="ctr" rtl="0"/>
            <a:r>
              <a:rPr lang="ga" sz="1400" b="0" i="0" u="none" baseline="0" dirty="0">
                <a:solidFill>
                  <a:schemeClr val="accent3"/>
                </a:solidFill>
                <a:latin typeface="Trebuchet MS" panose="020B0603020202020204" pitchFamily="34" charset="0"/>
                <a:ea typeface="Calibri" panose="020F0502020204030204" pitchFamily="34" charset="0"/>
                <a:sym typeface="Trebuchet MS" panose="020B0603020202020204" pitchFamily="34" charset="0"/>
              </a:rPr>
              <a:t>Le Taoiseach Si’ahl (nó Seattle) (c.1786-1866) </a:t>
            </a:r>
          </a:p>
          <a:p>
            <a:pPr algn="ctr" rtl="0"/>
            <a:r>
              <a:rPr lang="ga" sz="1400" b="0" i="0" u="none" baseline="0" dirty="0">
                <a:solidFill>
                  <a:schemeClr val="accent3"/>
                </a:solidFill>
                <a:latin typeface="Trebuchet MS" panose="020B0603020202020204" pitchFamily="34" charset="0"/>
                <a:ea typeface="Calibri" panose="020F0502020204030204" pitchFamily="34" charset="0"/>
                <a:sym typeface="Trebuchet MS" panose="020B0603020202020204" pitchFamily="34" charset="0"/>
              </a:rPr>
              <a:t>a luaitear an dán seo </a:t>
            </a:r>
          </a:p>
        </p:txBody>
      </p:sp>
      <p:sp>
        <p:nvSpPr>
          <p:cNvPr id="9" name="TextBox 8">
            <a:extLst>
              <a:ext uri="{FF2B5EF4-FFF2-40B4-BE49-F238E27FC236}">
                <a16:creationId xmlns:a16="http://schemas.microsoft.com/office/drawing/2014/main" id="{65107851-B7FB-5E43-BF97-E95B5E941508}"/>
              </a:ext>
            </a:extLst>
          </p:cNvPr>
          <p:cNvSpPr txBox="1"/>
          <p:nvPr/>
        </p:nvSpPr>
        <p:spPr>
          <a:xfrm>
            <a:off x="697211" y="6478366"/>
            <a:ext cx="3636793"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2 de 2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FOLLÁINE</a:t>
            </a:r>
          </a:p>
        </p:txBody>
      </p:sp>
    </p:spTree>
    <p:extLst>
      <p:ext uri="{BB962C8B-B14F-4D97-AF65-F5344CB8AC3E}">
        <p14:creationId xmlns:p14="http://schemas.microsoft.com/office/powerpoint/2010/main" val="401927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B9490-5AB6-474C-9901-E012B1890F3B}"/>
              </a:ext>
            </a:extLst>
          </p:cNvPr>
          <p:cNvSpPr>
            <a:spLocks noGrp="1"/>
          </p:cNvSpPr>
          <p:nvPr>
            <p:ph idx="1"/>
          </p:nvPr>
        </p:nvSpPr>
        <p:spPr>
          <a:xfrm>
            <a:off x="6454760" y="1329422"/>
            <a:ext cx="5529451" cy="3947689"/>
          </a:xfrm>
        </p:spPr>
        <p:txBody>
          <a:bodyPr>
            <a:noAutofit/>
          </a:bodyPr>
          <a:lstStyle/>
          <a:p>
            <a:pPr algn="l" rtl="0">
              <a:spcBef>
                <a:spcPts val="0"/>
              </a:spcBef>
              <a:buClr>
                <a:srgbClr val="B31AAC"/>
              </a:buClr>
              <a:defRPr/>
            </a:pPr>
            <a:r>
              <a:rPr lang="ga" sz="2400" b="1" i="0" u="none" baseline="0">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Gheall na tíortha go léir sna Náisiúin Aontaithe go mbainfidís amach na 17 Sprioc Dhomhanda faoin mbliain 2030</a:t>
            </a:r>
          </a:p>
          <a:p>
            <a:pPr algn="l" rtl="0">
              <a:spcBef>
                <a:spcPts val="0"/>
              </a:spcBef>
              <a:buClr>
                <a:srgbClr val="B31AAC"/>
              </a:buClr>
              <a:defRPr/>
            </a:pPr>
            <a:endParaRPr lang="ga" sz="2400" dirty="0">
              <a:latin typeface="Trebuchet MS" panose="020B0603020202020204" pitchFamily="34" charset="0"/>
              <a:sym typeface="Trebuchet MS" panose="020B0603020202020204" pitchFamily="34" charset="0"/>
            </a:endParaRPr>
          </a:p>
          <a:p>
            <a:pPr algn="l" rtl="0">
              <a:spcBef>
                <a:spcPts val="0"/>
              </a:spcBef>
              <a:buClr>
                <a:srgbClr val="B31AAC"/>
              </a:buClr>
              <a:defRPr/>
            </a:pPr>
            <a:r>
              <a:rPr lang="ga" sz="2400" b="1" i="0" u="none" baseline="0">
                <a:solidFill>
                  <a:schemeClr val="tx2"/>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Tá na Spriocanna Domhanda deartha chun cabhrú le folláine na ndaoine agus an phláinéid a fheabhsú</a:t>
            </a:r>
          </a:p>
          <a:p>
            <a:pPr algn="l" rtl="0">
              <a:spcBef>
                <a:spcPts val="0"/>
              </a:spcBef>
              <a:buClr>
                <a:srgbClr val="B31AAC"/>
              </a:buClr>
              <a:defRPr/>
            </a:pPr>
            <a:endParaRPr lang="ga" sz="2400" dirty="0">
              <a:solidFill>
                <a:prstClr val="black"/>
              </a:solidFill>
              <a:latin typeface="Trebuchet MS" panose="020B0603020202020204" pitchFamily="34" charset="0"/>
              <a:sym typeface="Trebuchet MS" panose="020B0603020202020204" pitchFamily="34" charset="0"/>
            </a:endParaRPr>
          </a:p>
          <a:p>
            <a:pPr algn="l" rtl="0">
              <a:spcBef>
                <a:spcPts val="0"/>
              </a:spcBef>
              <a:buClr>
                <a:srgbClr val="B31AAC"/>
              </a:buClr>
              <a:defRPr/>
            </a:pPr>
            <a:r>
              <a:rPr lang="ga" sz="2400" b="1" i="0" u="none" baseline="0">
                <a:solidFill>
                  <a:schemeClr val="accent4">
                    <a:lumMod val="5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Ní mór do gach duine obair a dhéanamh as lámha a chéile le déanamh cinnte go mbainfear amach na spriocanna</a:t>
            </a:r>
          </a:p>
        </p:txBody>
      </p:sp>
      <p:pic>
        <p:nvPicPr>
          <p:cNvPr id="4" name="Screen Shot 2015-08-28 at 13.12.54.png">
            <a:extLst>
              <a:ext uri="{FF2B5EF4-FFF2-40B4-BE49-F238E27FC236}">
                <a16:creationId xmlns:a16="http://schemas.microsoft.com/office/drawing/2014/main" id="{4644DE43-BDFA-41DE-A9C4-02534ECD83D5}"/>
              </a:ext>
            </a:extLst>
          </p:cNvPr>
          <p:cNvPicPr/>
          <p:nvPr/>
        </p:nvPicPr>
        <p:blipFill rotWithShape="1">
          <a:blip r:embed="rId3"/>
          <a:srcRect l="6604" t="1720" r="19003" b="2357"/>
          <a:stretch/>
        </p:blipFill>
        <p:spPr>
          <a:xfrm rot="16200000">
            <a:off x="1773216" y="-66481"/>
            <a:ext cx="2810844" cy="5529451"/>
          </a:xfrm>
          <a:prstGeom prst="rect">
            <a:avLst/>
          </a:prstGeom>
          <a:ln w="12700">
            <a:miter lim="400000"/>
          </a:ln>
        </p:spPr>
      </p:pic>
      <p:sp>
        <p:nvSpPr>
          <p:cNvPr id="5" name="Title 5">
            <a:extLst>
              <a:ext uri="{FF2B5EF4-FFF2-40B4-BE49-F238E27FC236}">
                <a16:creationId xmlns:a16="http://schemas.microsoft.com/office/drawing/2014/main" id="{7A6EECED-F056-AC4F-ADA9-657B0DE54908}"/>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6" name="TextBox 5">
            <a:extLst>
              <a:ext uri="{FF2B5EF4-FFF2-40B4-BE49-F238E27FC236}">
                <a16:creationId xmlns:a16="http://schemas.microsoft.com/office/drawing/2014/main" id="{3FC0439E-388B-6348-B614-046AA1C32B54}"/>
              </a:ext>
            </a:extLst>
          </p:cNvPr>
          <p:cNvSpPr txBox="1"/>
          <p:nvPr/>
        </p:nvSpPr>
        <p:spPr>
          <a:xfrm>
            <a:off x="494760" y="6490739"/>
            <a:ext cx="5097143"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1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pic>
        <p:nvPicPr>
          <p:cNvPr id="7" name="Picture 6" descr="A picture containing flower&#10;&#10;Description automatically generated">
            <a:extLst>
              <a:ext uri="{FF2B5EF4-FFF2-40B4-BE49-F238E27FC236}">
                <a16:creationId xmlns:a16="http://schemas.microsoft.com/office/drawing/2014/main" id="{C94C4635-B542-E848-AC4A-02B37245E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10" y="4190672"/>
            <a:ext cx="2164444" cy="2200689"/>
          </a:xfrm>
          <a:prstGeom prst="rect">
            <a:avLst/>
          </a:prstGeom>
        </p:spPr>
      </p:pic>
      <p:pic>
        <p:nvPicPr>
          <p:cNvPr id="8" name="Picture 7" descr="A close up of a sign&#10;&#10;Description automatically generated">
            <a:extLst>
              <a:ext uri="{FF2B5EF4-FFF2-40B4-BE49-F238E27FC236}">
                <a16:creationId xmlns:a16="http://schemas.microsoft.com/office/drawing/2014/main" id="{A7F85EA5-B9CC-F94E-A315-ED2B8554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05" y="5863102"/>
            <a:ext cx="513120" cy="571762"/>
          </a:xfrm>
          <a:prstGeom prst="rect">
            <a:avLst/>
          </a:prstGeom>
        </p:spPr>
      </p:pic>
      <p:pic>
        <p:nvPicPr>
          <p:cNvPr id="10" name="Picture 9" descr="A picture containing sitting, table, cake, bear&#10;&#10;Description automatically generated">
            <a:extLst>
              <a:ext uri="{FF2B5EF4-FFF2-40B4-BE49-F238E27FC236}">
                <a16:creationId xmlns:a16="http://schemas.microsoft.com/office/drawing/2014/main" id="{AB156653-1C31-4347-BD58-214FE5287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286" y="4561174"/>
            <a:ext cx="1926156" cy="2456831"/>
          </a:xfrm>
          <a:prstGeom prst="rect">
            <a:avLst/>
          </a:prstGeom>
        </p:spPr>
      </p:pic>
    </p:spTree>
    <p:extLst>
      <p:ext uri="{BB962C8B-B14F-4D97-AF65-F5344CB8AC3E}">
        <p14:creationId xmlns:p14="http://schemas.microsoft.com/office/powerpoint/2010/main" val="30767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0F109AC-7AF2-0B4A-B78A-0827D5D518EB}"/>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5" name="TextBox 4">
            <a:extLst>
              <a:ext uri="{FF2B5EF4-FFF2-40B4-BE49-F238E27FC236}">
                <a16:creationId xmlns:a16="http://schemas.microsoft.com/office/drawing/2014/main" id="{BDEF5BAF-E5D2-F94F-9F20-250041550D5D}"/>
              </a:ext>
            </a:extLst>
          </p:cNvPr>
          <p:cNvSpPr txBox="1"/>
          <p:nvPr/>
        </p:nvSpPr>
        <p:spPr>
          <a:xfrm>
            <a:off x="697212" y="6478366"/>
            <a:ext cx="6095474"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2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pic>
        <p:nvPicPr>
          <p:cNvPr id="2" name="The World's Largest Lesson Global Goals with Malala (As Gaeilge)">
            <a:hlinkClick r:id="" action="ppaction://media"/>
            <a:extLst>
              <a:ext uri="{FF2B5EF4-FFF2-40B4-BE49-F238E27FC236}">
                <a16:creationId xmlns:a16="http://schemas.microsoft.com/office/drawing/2014/main" id="{AE7644C5-1B43-4180-9BD9-31FCFB22B8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8728" y="1090534"/>
            <a:ext cx="8314544" cy="4676931"/>
          </a:xfrm>
          <a:prstGeom prst="rect">
            <a:avLst/>
          </a:prstGeom>
        </p:spPr>
      </p:pic>
    </p:spTree>
    <p:extLst>
      <p:ext uri="{BB962C8B-B14F-4D97-AF65-F5344CB8AC3E}">
        <p14:creationId xmlns:p14="http://schemas.microsoft.com/office/powerpoint/2010/main" val="34838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F3CB28-1F43-4829-AF39-5C8B580CE3C1}"/>
              </a:ext>
            </a:extLst>
          </p:cNvPr>
          <p:cNvSpPr/>
          <p:nvPr/>
        </p:nvSpPr>
        <p:spPr>
          <a:xfrm>
            <a:off x="208388" y="1113254"/>
            <a:ext cx="11767328" cy="807913"/>
          </a:xfrm>
          <a:prstGeom prst="rect">
            <a:avLst/>
          </a:prstGeom>
        </p:spPr>
        <p:txBody>
          <a:bodyPr wrap="square">
            <a:spAutoFit/>
          </a:bodyPr>
          <a:lstStyle/>
          <a:p>
            <a:pPr algn="l" rtl="0"/>
            <a:r>
              <a:rPr lang="ga" sz="1550" b="0" i="0" u="none" baseline="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Roghnaigh focal amháin chun cur síos a dhéanamh ar do smaointe agus ar do mhothúcháin faoin méid a chonaic tú agus a chuala tú san fhíseán.  </a:t>
            </a:r>
          </a:p>
          <a:p>
            <a:endParaRPr lang="ga" sz="1550" dirty="0">
              <a:solidFill>
                <a:schemeClr val="tx1">
                  <a:lumMod val="85000"/>
                  <a:lumOff val="15000"/>
                </a:schemeClr>
              </a:solidFill>
              <a:latin typeface="Trebuchet MS" panose="020B0603020202020204" pitchFamily="34" charset="0"/>
              <a:sym typeface="Trebuchet MS" panose="020B0603020202020204" pitchFamily="34" charset="0"/>
            </a:endParaRPr>
          </a:p>
          <a:p>
            <a:pPr algn="l" rtl="0"/>
            <a:r>
              <a:rPr lang="ga" sz="1550" b="0" i="0" u="none" baseline="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Más gá, is féidir focal eile a roghnú chun cur síos níos fearr ar do smaointe agus ar do mhothúcháin.</a:t>
            </a:r>
          </a:p>
        </p:txBody>
      </p:sp>
      <p:sp>
        <p:nvSpPr>
          <p:cNvPr id="10" name="TextBox 9">
            <a:extLst>
              <a:ext uri="{FF2B5EF4-FFF2-40B4-BE49-F238E27FC236}">
                <a16:creationId xmlns:a16="http://schemas.microsoft.com/office/drawing/2014/main" id="{41B71A1B-9AAF-48C9-B345-17A590BE5FFB}"/>
              </a:ext>
            </a:extLst>
          </p:cNvPr>
          <p:cNvSpPr txBox="1"/>
          <p:nvPr/>
        </p:nvSpPr>
        <p:spPr>
          <a:xfrm>
            <a:off x="208389" y="4795763"/>
            <a:ext cx="9186132" cy="830997"/>
          </a:xfrm>
          <a:prstGeom prst="rect">
            <a:avLst/>
          </a:prstGeom>
          <a:noFill/>
        </p:spPr>
        <p:txBody>
          <a:bodyPr wrap="square">
            <a:spAutoFit/>
          </a:bodyPr>
          <a:lstStyle/>
          <a:p>
            <a:pPr algn="l" rtl="0"/>
            <a:r>
              <a:rPr lang="ga" sz="1600" b="0" i="0" u="none" baseline="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Mínigh cén fáth a mothaíonn tú mar sin agus líon isteach an bhearna thíos:</a:t>
            </a:r>
          </a:p>
          <a:p>
            <a:endParaRPr lang="ga" sz="1600" dirty="0">
              <a:solidFill>
                <a:schemeClr val="tx1">
                  <a:lumMod val="85000"/>
                  <a:lumOff val="15000"/>
                </a:schemeClr>
              </a:solidFill>
              <a:latin typeface="Trebuchet MS" panose="020B0603020202020204" pitchFamily="34" charset="0"/>
              <a:sym typeface="Trebuchet MS" panose="020B0603020202020204" pitchFamily="34" charset="0"/>
            </a:endParaRPr>
          </a:p>
          <a:p>
            <a:pPr algn="l" rtl="0"/>
            <a:r>
              <a:rPr lang="ga" sz="1600" b="0" i="0" u="none" kern="0" baseline="0">
                <a:solidFill>
                  <a:schemeClr val="tx1">
                    <a:lumMod val="85000"/>
                    <a:lumOff val="15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Mothaím [cuir isteach an focal a roghnaigh tú] mar _____________________________.</a:t>
            </a:r>
          </a:p>
        </p:txBody>
      </p:sp>
      <p:sp>
        <p:nvSpPr>
          <p:cNvPr id="6" name="TextBox 5">
            <a:extLst>
              <a:ext uri="{FF2B5EF4-FFF2-40B4-BE49-F238E27FC236}">
                <a16:creationId xmlns:a16="http://schemas.microsoft.com/office/drawing/2014/main" id="{28A7FFF4-FC78-4064-920D-3F73409D53C7}"/>
              </a:ext>
            </a:extLst>
          </p:cNvPr>
          <p:cNvSpPr txBox="1"/>
          <p:nvPr/>
        </p:nvSpPr>
        <p:spPr>
          <a:xfrm>
            <a:off x="697212" y="6478366"/>
            <a:ext cx="5398788" cy="307777"/>
          </a:xfrm>
          <a:prstGeom prst="rect">
            <a:avLst/>
          </a:prstGeom>
          <a:noFill/>
        </p:spPr>
        <p:txBody>
          <a:bodyPr wrap="square" rtlCol="0">
            <a:spAutoFit/>
          </a:bodyPr>
          <a:lstStyle/>
          <a:p>
            <a:pPr algn="l" rtl="0"/>
            <a:r>
              <a:rPr lang="ga" sz="14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Sleamhnán 3 de 3 | </a:t>
            </a:r>
            <a:r>
              <a:rPr lang="ga" sz="1100" b="0" i="0" u="none" kern="0" baseline="0" dirty="0">
                <a:solidFill>
                  <a:schemeClr val="tx2">
                    <a:lumMod val="100000"/>
                  </a:schemeClr>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Spriocanna Domhanda um Fhorbairt Inbhuanaithe</a:t>
            </a:r>
          </a:p>
        </p:txBody>
      </p:sp>
      <p:sp>
        <p:nvSpPr>
          <p:cNvPr id="9" name="Title 5">
            <a:extLst>
              <a:ext uri="{FF2B5EF4-FFF2-40B4-BE49-F238E27FC236}">
                <a16:creationId xmlns:a16="http://schemas.microsoft.com/office/drawing/2014/main" id="{4920AFC2-A8BE-48FD-8F6E-9B60A1D54C77}"/>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l" rtl="0"/>
            <a:r>
              <a:rPr lang="ga" sz="4400" b="0" i="0" u="none" baseline="0">
                <a:latin typeface="Ziggurat HTF-Black"/>
                <a:cs typeface="+mn-cs"/>
                <a:sym typeface="Ziggurat HTF-Black"/>
              </a:rPr>
              <a:t>Gníomhaíocht 2</a:t>
            </a:r>
            <a:endParaRPr lang="ga" sz="4400" dirty="0">
              <a:latin typeface="Ziggurat HTF-Black"/>
              <a:cs typeface="+mn-cs"/>
              <a:sym typeface="Ziggurat HTF-Black"/>
            </a:endParaRPr>
          </a:p>
        </p:txBody>
      </p:sp>
      <p:sp>
        <p:nvSpPr>
          <p:cNvPr id="2" name="TextBox 1">
            <a:extLst>
              <a:ext uri="{FF2B5EF4-FFF2-40B4-BE49-F238E27FC236}">
                <a16:creationId xmlns:a16="http://schemas.microsoft.com/office/drawing/2014/main" id="{02F82E4C-D143-2249-9B57-7CB68922250A}"/>
              </a:ext>
            </a:extLst>
          </p:cNvPr>
          <p:cNvSpPr txBox="1"/>
          <p:nvPr/>
        </p:nvSpPr>
        <p:spPr>
          <a:xfrm>
            <a:off x="232468" y="2297222"/>
            <a:ext cx="1800520" cy="443060"/>
          </a:xfrm>
          <a:prstGeom prst="rect">
            <a:avLst/>
          </a:prstGeom>
          <a:solidFill>
            <a:schemeClr val="accent2"/>
          </a:solidFill>
        </p:spPr>
        <p:txBody>
          <a:bodyPr wrap="square" lIns="216000" tIns="108000" rIns="216000" bIns="108000" rtlCol="0">
            <a:noAutofit/>
          </a:bodyPr>
          <a:lstStyle/>
          <a:p>
            <a:pPr algn="ctr" rtl="0"/>
            <a:r>
              <a:rPr lang="ga" b="0" i="0" u="none" baseline="0">
                <a:solidFill>
                  <a:schemeClr val="tx2">
                    <a:lumMod val="10000"/>
                    <a:lumOff val="90000"/>
                  </a:schemeClr>
                </a:solidFill>
                <a:latin typeface="Ziggurat HTF-Black"/>
                <a:ea typeface="Ziggurat HTF-Black"/>
                <a:cs typeface="Ziggurat HTF-Black"/>
                <a:sym typeface="Ziggurat HTF-Black"/>
              </a:rPr>
              <a:t>FIOSRACHT</a:t>
            </a:r>
            <a:endParaRPr lang="ga" dirty="0">
              <a:solidFill>
                <a:schemeClr val="tx2">
                  <a:lumMod val="10000"/>
                  <a:lumOff val="90000"/>
                </a:schemeClr>
              </a:solidFill>
              <a:latin typeface="Ziggurat HTF-Black"/>
              <a:sym typeface="Ziggurat HTF-Black"/>
            </a:endParaRPr>
          </a:p>
        </p:txBody>
      </p:sp>
      <p:sp>
        <p:nvSpPr>
          <p:cNvPr id="11" name="TextBox 10">
            <a:extLst>
              <a:ext uri="{FF2B5EF4-FFF2-40B4-BE49-F238E27FC236}">
                <a16:creationId xmlns:a16="http://schemas.microsoft.com/office/drawing/2014/main" id="{97EC24C1-CBF4-0145-89DD-70375D973B50}"/>
              </a:ext>
            </a:extLst>
          </p:cNvPr>
          <p:cNvSpPr txBox="1"/>
          <p:nvPr/>
        </p:nvSpPr>
        <p:spPr>
          <a:xfrm>
            <a:off x="2319585" y="2288278"/>
            <a:ext cx="1800520" cy="443060"/>
          </a:xfrm>
          <a:prstGeom prst="rect">
            <a:avLst/>
          </a:prstGeom>
          <a:solidFill>
            <a:schemeClr val="tx2">
              <a:lumMod val="10000"/>
              <a:lumOff val="90000"/>
            </a:schemeClr>
          </a:solidFill>
        </p:spPr>
        <p:txBody>
          <a:bodyPr wrap="square" lIns="216000" tIns="108000" rIns="216000" bIns="108000" rtlCol="0">
            <a:noAutofit/>
          </a:bodyPr>
          <a:lstStyle/>
          <a:p>
            <a:pPr algn="ctr" rtl="0"/>
            <a:r>
              <a:rPr lang="ga" b="0" i="0" u="none" baseline="0">
                <a:solidFill>
                  <a:schemeClr val="accent1"/>
                </a:solidFill>
                <a:latin typeface="Ziggurat HTF-Black"/>
                <a:ea typeface="Ziggurat HTF-Black"/>
                <a:cs typeface="Ziggurat HTF-Black"/>
                <a:sym typeface="Ziggurat HTF-Black"/>
              </a:rPr>
              <a:t>ÁTHAS</a:t>
            </a:r>
            <a:endParaRPr lang="ga" dirty="0">
              <a:solidFill>
                <a:schemeClr val="accent1"/>
              </a:solidFill>
              <a:latin typeface="Ziggurat HTF-Black"/>
              <a:sym typeface="Ziggurat HTF-Black"/>
            </a:endParaRPr>
          </a:p>
        </p:txBody>
      </p:sp>
      <p:sp>
        <p:nvSpPr>
          <p:cNvPr id="12" name="TextBox 11">
            <a:extLst>
              <a:ext uri="{FF2B5EF4-FFF2-40B4-BE49-F238E27FC236}">
                <a16:creationId xmlns:a16="http://schemas.microsoft.com/office/drawing/2014/main" id="{47A95D61-96B5-0041-8111-B6AE49E83134}"/>
              </a:ext>
            </a:extLst>
          </p:cNvPr>
          <p:cNvSpPr txBox="1"/>
          <p:nvPr/>
        </p:nvSpPr>
        <p:spPr>
          <a:xfrm>
            <a:off x="2571220" y="3146741"/>
            <a:ext cx="2384982" cy="443060"/>
          </a:xfrm>
          <a:prstGeom prst="rect">
            <a:avLst/>
          </a:prstGeom>
          <a:solidFill>
            <a:schemeClr val="accent2"/>
          </a:solidFill>
        </p:spPr>
        <p:txBody>
          <a:bodyPr wrap="square" lIns="216000" tIns="108000" rIns="216000" bIns="108000" rtlCol="0">
            <a:noAutofit/>
          </a:bodyPr>
          <a:lstStyle/>
          <a:p>
            <a:pPr algn="ctr" rtl="0"/>
            <a:r>
              <a:rPr lang="ga" b="0" i="0" u="none" baseline="0">
                <a:solidFill>
                  <a:schemeClr val="tx2">
                    <a:lumMod val="10000"/>
                    <a:lumOff val="90000"/>
                  </a:schemeClr>
                </a:solidFill>
                <a:latin typeface="Ziggurat HTF-Black"/>
                <a:ea typeface="Ziggurat HTF-Black"/>
                <a:cs typeface="Ziggurat HTF-Black"/>
                <a:sym typeface="Ziggurat HTF-Black"/>
              </a:rPr>
              <a:t>TÓGTHA LEIS</a:t>
            </a:r>
            <a:endParaRPr lang="ga" dirty="0">
              <a:solidFill>
                <a:schemeClr val="tx2">
                  <a:lumMod val="10000"/>
                  <a:lumOff val="90000"/>
                </a:schemeClr>
              </a:solidFill>
              <a:latin typeface="Ziggurat HTF-Black"/>
              <a:sym typeface="Ziggurat HTF-Black"/>
            </a:endParaRPr>
          </a:p>
        </p:txBody>
      </p:sp>
      <p:sp>
        <p:nvSpPr>
          <p:cNvPr id="4" name="Hexagon 3">
            <a:extLst>
              <a:ext uri="{FF2B5EF4-FFF2-40B4-BE49-F238E27FC236}">
                <a16:creationId xmlns:a16="http://schemas.microsoft.com/office/drawing/2014/main" id="{855EA1A9-44D8-944A-8186-432885D6B757}"/>
              </a:ext>
            </a:extLst>
          </p:cNvPr>
          <p:cNvSpPr/>
          <p:nvPr/>
        </p:nvSpPr>
        <p:spPr>
          <a:xfrm>
            <a:off x="208389" y="3095647"/>
            <a:ext cx="2130458" cy="521297"/>
          </a:xfrm>
          <a:prstGeom prst="hexagon">
            <a:avLst/>
          </a:prstGeom>
          <a:solidFill>
            <a:srgbClr val="179C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ga" sz="1600" b="0" i="0" u="none" baseline="0">
                <a:solidFill>
                  <a:schemeClr val="accent6">
                    <a:lumMod val="20000"/>
                    <a:lumOff val="80000"/>
                  </a:schemeClr>
                </a:solidFill>
                <a:latin typeface="Ziggurat HTF-Black"/>
                <a:ea typeface="Ziggurat HTF-Black"/>
                <a:cs typeface="Ziggurat HTF-Black"/>
                <a:sym typeface="Ziggurat HTF-Black"/>
              </a:rPr>
              <a:t>IONADH</a:t>
            </a:r>
            <a:endParaRPr lang="ga" sz="1600" dirty="0">
              <a:solidFill>
                <a:schemeClr val="accent6">
                  <a:lumMod val="20000"/>
                  <a:lumOff val="80000"/>
                </a:schemeClr>
              </a:solidFill>
              <a:latin typeface="Ziggurat HTF-Black"/>
              <a:sym typeface="Ziggurat HTF-Black"/>
            </a:endParaRPr>
          </a:p>
        </p:txBody>
      </p:sp>
      <p:sp>
        <p:nvSpPr>
          <p:cNvPr id="13" name="TextBox 12">
            <a:extLst>
              <a:ext uri="{FF2B5EF4-FFF2-40B4-BE49-F238E27FC236}">
                <a16:creationId xmlns:a16="http://schemas.microsoft.com/office/drawing/2014/main" id="{94A9D913-A3CA-794C-BD24-D5438C7B74DC}"/>
              </a:ext>
            </a:extLst>
          </p:cNvPr>
          <p:cNvSpPr txBox="1"/>
          <p:nvPr/>
        </p:nvSpPr>
        <p:spPr>
          <a:xfrm>
            <a:off x="9743134" y="3991350"/>
            <a:ext cx="2232582" cy="443060"/>
          </a:xfrm>
          <a:prstGeom prst="rect">
            <a:avLst/>
          </a:prstGeom>
          <a:solidFill>
            <a:schemeClr val="accent6">
              <a:lumMod val="20000"/>
              <a:lumOff val="80000"/>
            </a:schemeClr>
          </a:solidFill>
        </p:spPr>
        <p:txBody>
          <a:bodyPr wrap="square" lIns="216000" tIns="108000" rIns="216000" bIns="108000" rtlCol="0">
            <a:noAutofit/>
          </a:bodyPr>
          <a:lstStyle/>
          <a:p>
            <a:pPr algn="ctr" rtl="0"/>
            <a:r>
              <a:rPr lang="ga" b="0" i="0" u="none" baseline="0">
                <a:solidFill>
                  <a:schemeClr val="tx2">
                    <a:lumMod val="75000"/>
                    <a:lumOff val="25000"/>
                  </a:schemeClr>
                </a:solidFill>
                <a:latin typeface="Ziggurat HTF-Black"/>
                <a:ea typeface="Ziggurat HTF-Black"/>
                <a:cs typeface="Ziggurat HTF-Black"/>
                <a:sym typeface="Ziggurat HTF-Black"/>
              </a:rPr>
              <a:t>FAOISEAMH</a:t>
            </a:r>
            <a:endParaRPr lang="ga" dirty="0">
              <a:solidFill>
                <a:schemeClr val="tx2">
                  <a:lumMod val="75000"/>
                  <a:lumOff val="25000"/>
                </a:schemeClr>
              </a:solidFill>
              <a:latin typeface="Ziggurat HTF-Black"/>
              <a:sym typeface="Ziggurat HTF-Black"/>
            </a:endParaRPr>
          </a:p>
        </p:txBody>
      </p:sp>
      <p:sp>
        <p:nvSpPr>
          <p:cNvPr id="14" name="TextBox 13">
            <a:extLst>
              <a:ext uri="{FF2B5EF4-FFF2-40B4-BE49-F238E27FC236}">
                <a16:creationId xmlns:a16="http://schemas.microsoft.com/office/drawing/2014/main" id="{64964B20-120C-7D47-9305-D3DFFE718BFE}"/>
              </a:ext>
            </a:extLst>
          </p:cNvPr>
          <p:cNvSpPr txBox="1"/>
          <p:nvPr/>
        </p:nvSpPr>
        <p:spPr>
          <a:xfrm>
            <a:off x="4330755" y="2174549"/>
            <a:ext cx="2351089" cy="738664"/>
          </a:xfrm>
          <a:prstGeom prst="rect">
            <a:avLst/>
          </a:prstGeom>
          <a:solidFill>
            <a:schemeClr val="accent4">
              <a:lumMod val="40000"/>
              <a:lumOff val="60000"/>
            </a:schemeClr>
          </a:solidFill>
        </p:spPr>
        <p:txBody>
          <a:bodyPr wrap="square" lIns="216000" tIns="108000" rIns="216000" bIns="108000" rtlCol="0">
            <a:noAutofit/>
          </a:bodyPr>
          <a:lstStyle/>
          <a:p>
            <a:pPr algn="ctr" rtl="0"/>
            <a:r>
              <a:rPr lang="ga" b="0" i="0" u="none" baseline="0">
                <a:solidFill>
                  <a:srgbClr val="B8028A"/>
                </a:solidFill>
                <a:latin typeface="Ziggurat HTF-Black"/>
                <a:ea typeface="Ziggurat HTF-Black"/>
                <a:cs typeface="Ziggurat HTF-Black"/>
                <a:sym typeface="Ziggurat HTF-Black"/>
              </a:rPr>
              <a:t>GAN IONADH A BHEITH ORT</a:t>
            </a:r>
            <a:endParaRPr lang="ga" dirty="0">
              <a:solidFill>
                <a:srgbClr val="B8028A"/>
              </a:solidFill>
              <a:latin typeface="Ziggurat HTF-Black"/>
              <a:sym typeface="Ziggurat HTF-Black"/>
            </a:endParaRPr>
          </a:p>
        </p:txBody>
      </p:sp>
      <p:sp>
        <p:nvSpPr>
          <p:cNvPr id="15" name="Hexagon 14">
            <a:extLst>
              <a:ext uri="{FF2B5EF4-FFF2-40B4-BE49-F238E27FC236}">
                <a16:creationId xmlns:a16="http://schemas.microsoft.com/office/drawing/2014/main" id="{8C9130F6-0C02-CE46-8AC4-97DA325EBB6F}"/>
              </a:ext>
            </a:extLst>
          </p:cNvPr>
          <p:cNvSpPr/>
          <p:nvPr/>
        </p:nvSpPr>
        <p:spPr>
          <a:xfrm>
            <a:off x="6968441" y="2286872"/>
            <a:ext cx="2130458" cy="521297"/>
          </a:xfrm>
          <a:prstGeom prst="hex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ga" b="0" i="0" u="none" baseline="0">
                <a:solidFill>
                  <a:srgbClr val="179C4D"/>
                </a:solidFill>
                <a:latin typeface="Ziggurat HTF-Black"/>
                <a:ea typeface="Ziggurat HTF-Black"/>
                <a:cs typeface="Ziggurat HTF-Black"/>
                <a:sym typeface="Ziggurat HTF-Black"/>
              </a:rPr>
              <a:t>AIFÉALTAS</a:t>
            </a:r>
            <a:endParaRPr lang="ga" dirty="0">
              <a:solidFill>
                <a:srgbClr val="179C4D"/>
              </a:solidFill>
              <a:latin typeface="Ziggurat HTF-Black"/>
              <a:sym typeface="Ziggurat HTF-Black"/>
            </a:endParaRPr>
          </a:p>
        </p:txBody>
      </p:sp>
      <p:sp>
        <p:nvSpPr>
          <p:cNvPr id="5" name="Rounded Rectangle 4">
            <a:extLst>
              <a:ext uri="{FF2B5EF4-FFF2-40B4-BE49-F238E27FC236}">
                <a16:creationId xmlns:a16="http://schemas.microsoft.com/office/drawing/2014/main" id="{7B0621E9-81F2-B04F-AEB9-7674D6A4B9F3}"/>
              </a:ext>
            </a:extLst>
          </p:cNvPr>
          <p:cNvSpPr/>
          <p:nvPr/>
        </p:nvSpPr>
        <p:spPr>
          <a:xfrm>
            <a:off x="9461502" y="2389218"/>
            <a:ext cx="2360704" cy="39519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0" i="0" u="none" baseline="0">
                <a:solidFill>
                  <a:schemeClr val="tx2">
                    <a:lumMod val="10000"/>
                    <a:lumOff val="90000"/>
                  </a:schemeClr>
                </a:solidFill>
                <a:latin typeface="Ziggurat HTF-Black"/>
                <a:ea typeface="Ziggurat HTF-Black"/>
                <a:cs typeface="Ziggurat HTF-Black"/>
                <a:sym typeface="Ziggurat HTF-Black"/>
              </a:rPr>
              <a:t>SPÉIS</a:t>
            </a:r>
            <a:endParaRPr lang="ga" dirty="0">
              <a:solidFill>
                <a:schemeClr val="tx2">
                  <a:lumMod val="10000"/>
                  <a:lumOff val="90000"/>
                </a:schemeClr>
              </a:solidFill>
              <a:latin typeface="Ziggurat HTF-Black"/>
              <a:sym typeface="Ziggurat HTF-Black"/>
            </a:endParaRPr>
          </a:p>
        </p:txBody>
      </p:sp>
      <p:sp>
        <p:nvSpPr>
          <p:cNvPr id="16" name="Rounded Rectangle 15">
            <a:extLst>
              <a:ext uri="{FF2B5EF4-FFF2-40B4-BE49-F238E27FC236}">
                <a16:creationId xmlns:a16="http://schemas.microsoft.com/office/drawing/2014/main" id="{4132255C-6963-8D45-8E9B-FDCDF0538DC8}"/>
              </a:ext>
            </a:extLst>
          </p:cNvPr>
          <p:cNvSpPr/>
          <p:nvPr/>
        </p:nvSpPr>
        <p:spPr>
          <a:xfrm>
            <a:off x="129365" y="3910593"/>
            <a:ext cx="2360704" cy="523817"/>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0" i="0" u="none" baseline="0">
                <a:solidFill>
                  <a:schemeClr val="accent3"/>
                </a:solidFill>
                <a:latin typeface="Ziggurat HTF-Black"/>
                <a:ea typeface="Ziggurat HTF-Black"/>
                <a:cs typeface="Ziggurat HTF-Black"/>
                <a:sym typeface="Ziggurat HTF-Black"/>
              </a:rPr>
              <a:t>ALLTACHT</a:t>
            </a:r>
            <a:endParaRPr lang="ga" dirty="0">
              <a:solidFill>
                <a:schemeClr val="accent3"/>
              </a:solidFill>
              <a:latin typeface="Ziggurat HTF-Black"/>
              <a:sym typeface="Ziggurat HTF-Black"/>
            </a:endParaRPr>
          </a:p>
        </p:txBody>
      </p:sp>
      <p:sp>
        <p:nvSpPr>
          <p:cNvPr id="17" name="Hexagon 16">
            <a:extLst>
              <a:ext uri="{FF2B5EF4-FFF2-40B4-BE49-F238E27FC236}">
                <a16:creationId xmlns:a16="http://schemas.microsoft.com/office/drawing/2014/main" id="{8B3C0CF9-CAA2-C343-A15D-27388FE3D413}"/>
              </a:ext>
            </a:extLst>
          </p:cNvPr>
          <p:cNvSpPr/>
          <p:nvPr/>
        </p:nvSpPr>
        <p:spPr>
          <a:xfrm>
            <a:off x="7599950" y="3967818"/>
            <a:ext cx="1953993" cy="521297"/>
          </a:xfrm>
          <a:prstGeom prst="hexag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ga" b="0" i="0" u="none" baseline="0">
                <a:solidFill>
                  <a:schemeClr val="accent4">
                    <a:lumMod val="50000"/>
                  </a:schemeClr>
                </a:solidFill>
                <a:latin typeface="Ziggurat HTF-Black"/>
                <a:ea typeface="Ziggurat HTF-Black"/>
                <a:cs typeface="Ziggurat HTF-Black"/>
                <a:sym typeface="Ziggurat HTF-Black"/>
              </a:rPr>
              <a:t>IMNÍ</a:t>
            </a:r>
            <a:endParaRPr lang="ga" dirty="0">
              <a:solidFill>
                <a:schemeClr val="accent4">
                  <a:lumMod val="50000"/>
                </a:schemeClr>
              </a:solidFill>
              <a:latin typeface="Ziggurat HTF-Black"/>
              <a:sym typeface="Ziggurat HTF-Black"/>
            </a:endParaRPr>
          </a:p>
        </p:txBody>
      </p:sp>
      <p:sp>
        <p:nvSpPr>
          <p:cNvPr id="18" name="TextBox 17">
            <a:extLst>
              <a:ext uri="{FF2B5EF4-FFF2-40B4-BE49-F238E27FC236}">
                <a16:creationId xmlns:a16="http://schemas.microsoft.com/office/drawing/2014/main" id="{635A292C-A054-EC4C-917C-1B50629CDA4E}"/>
              </a:ext>
            </a:extLst>
          </p:cNvPr>
          <p:cNvSpPr txBox="1"/>
          <p:nvPr/>
        </p:nvSpPr>
        <p:spPr>
          <a:xfrm>
            <a:off x="5195740" y="3154261"/>
            <a:ext cx="1800520" cy="443060"/>
          </a:xfrm>
          <a:prstGeom prst="rect">
            <a:avLst/>
          </a:prstGeom>
          <a:solidFill>
            <a:schemeClr val="accent6">
              <a:lumMod val="40000"/>
              <a:lumOff val="60000"/>
            </a:schemeClr>
          </a:solidFill>
        </p:spPr>
        <p:txBody>
          <a:bodyPr wrap="square" lIns="216000" tIns="108000" rIns="216000" bIns="108000" rtlCol="0">
            <a:noAutofit/>
          </a:bodyPr>
          <a:lstStyle/>
          <a:p>
            <a:pPr algn="ctr" rtl="0"/>
            <a:r>
              <a:rPr lang="ga" b="0" i="0" u="none" baseline="0">
                <a:solidFill>
                  <a:schemeClr val="accent3">
                    <a:lumMod val="50000"/>
                  </a:schemeClr>
                </a:solidFill>
                <a:latin typeface="Ziggurat HTF-Black"/>
                <a:ea typeface="Ziggurat HTF-Black"/>
                <a:cs typeface="Ziggurat HTF-Black"/>
                <a:sym typeface="Ziggurat HTF-Black"/>
              </a:rPr>
              <a:t>AR BUILE</a:t>
            </a:r>
            <a:endParaRPr lang="ga" dirty="0">
              <a:solidFill>
                <a:schemeClr val="accent3">
                  <a:lumMod val="50000"/>
                </a:schemeClr>
              </a:solidFill>
              <a:latin typeface="Ziggurat HTF-Black"/>
              <a:sym typeface="Ziggurat HTF-Black"/>
            </a:endParaRPr>
          </a:p>
        </p:txBody>
      </p:sp>
      <p:sp>
        <p:nvSpPr>
          <p:cNvPr id="19" name="Rounded Rectangle 18">
            <a:extLst>
              <a:ext uri="{FF2B5EF4-FFF2-40B4-BE49-F238E27FC236}">
                <a16:creationId xmlns:a16="http://schemas.microsoft.com/office/drawing/2014/main" id="{722AB408-EC6D-9A49-91E2-059183717459}"/>
              </a:ext>
            </a:extLst>
          </p:cNvPr>
          <p:cNvSpPr/>
          <p:nvPr/>
        </p:nvSpPr>
        <p:spPr>
          <a:xfrm>
            <a:off x="7260076" y="3146741"/>
            <a:ext cx="2360704" cy="422163"/>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sz="1600" b="0" i="0" u="none" baseline="0">
                <a:solidFill>
                  <a:schemeClr val="tx2">
                    <a:lumMod val="75000"/>
                    <a:lumOff val="25000"/>
                  </a:schemeClr>
                </a:solidFill>
                <a:latin typeface="Ziggurat HTF-Black"/>
                <a:ea typeface="Ziggurat HTF-Black"/>
                <a:cs typeface="Ziggurat HTF-Black"/>
                <a:sym typeface="Ziggurat HTF-Black"/>
              </a:rPr>
              <a:t>TRÍNA CHÉILE</a:t>
            </a:r>
            <a:endParaRPr lang="ga" sz="1600" dirty="0">
              <a:solidFill>
                <a:schemeClr val="tx2">
                  <a:lumMod val="75000"/>
                  <a:lumOff val="25000"/>
                </a:schemeClr>
              </a:solidFill>
              <a:latin typeface="Ziggurat HTF-Black"/>
              <a:sym typeface="Ziggurat HTF-Black"/>
            </a:endParaRPr>
          </a:p>
        </p:txBody>
      </p:sp>
      <p:sp>
        <p:nvSpPr>
          <p:cNvPr id="20" name="Hexagon 19">
            <a:extLst>
              <a:ext uri="{FF2B5EF4-FFF2-40B4-BE49-F238E27FC236}">
                <a16:creationId xmlns:a16="http://schemas.microsoft.com/office/drawing/2014/main" id="{0A7614EF-C1E3-284F-9644-A608980C11AB}"/>
              </a:ext>
            </a:extLst>
          </p:cNvPr>
          <p:cNvSpPr/>
          <p:nvPr/>
        </p:nvSpPr>
        <p:spPr>
          <a:xfrm>
            <a:off x="9794196" y="3068504"/>
            <a:ext cx="2130458" cy="521297"/>
          </a:xfrm>
          <a:prstGeom prst="hexagon">
            <a:avLst/>
          </a:prstGeom>
          <a:solidFill>
            <a:srgbClr val="179C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ga" sz="1600" b="0" i="0" u="none" baseline="0">
                <a:solidFill>
                  <a:schemeClr val="accent6">
                    <a:lumMod val="20000"/>
                    <a:lumOff val="80000"/>
                  </a:schemeClr>
                </a:solidFill>
                <a:latin typeface="Ziggurat HTF-Black"/>
                <a:ea typeface="Ziggurat HTF-Black"/>
                <a:cs typeface="Ziggurat HTF-Black"/>
                <a:sym typeface="Ziggurat HTF-Black"/>
              </a:rPr>
              <a:t>NÁIRE</a:t>
            </a:r>
            <a:endParaRPr lang="ga" sz="1600" dirty="0">
              <a:solidFill>
                <a:schemeClr val="accent6">
                  <a:lumMod val="20000"/>
                  <a:lumOff val="80000"/>
                </a:schemeClr>
              </a:solidFill>
              <a:latin typeface="Ziggurat HTF-Black"/>
              <a:sym typeface="Ziggurat HTF-Black"/>
            </a:endParaRPr>
          </a:p>
        </p:txBody>
      </p:sp>
      <p:sp>
        <p:nvSpPr>
          <p:cNvPr id="21" name="TextBox 20">
            <a:extLst>
              <a:ext uri="{FF2B5EF4-FFF2-40B4-BE49-F238E27FC236}">
                <a16:creationId xmlns:a16="http://schemas.microsoft.com/office/drawing/2014/main" id="{C5031CAF-2F47-8547-BEF3-2DA47EF3B8C8}"/>
              </a:ext>
            </a:extLst>
          </p:cNvPr>
          <p:cNvSpPr txBox="1"/>
          <p:nvPr/>
        </p:nvSpPr>
        <p:spPr>
          <a:xfrm>
            <a:off x="2660027" y="3975340"/>
            <a:ext cx="2532158" cy="409365"/>
          </a:xfrm>
          <a:prstGeom prst="rect">
            <a:avLst/>
          </a:prstGeom>
          <a:solidFill>
            <a:schemeClr val="accent4">
              <a:lumMod val="40000"/>
              <a:lumOff val="60000"/>
            </a:schemeClr>
          </a:solidFill>
        </p:spPr>
        <p:txBody>
          <a:bodyPr wrap="square" lIns="216000" tIns="108000" rIns="216000" bIns="108000" rtlCol="0">
            <a:noAutofit/>
          </a:bodyPr>
          <a:lstStyle/>
          <a:p>
            <a:pPr algn="ctr" rtl="0"/>
            <a:r>
              <a:rPr lang="ga" sz="1600" b="0" i="0" u="none" baseline="0">
                <a:solidFill>
                  <a:srgbClr val="B8028A"/>
                </a:solidFill>
                <a:latin typeface="Ziggurat HTF-Black"/>
                <a:ea typeface="Ziggurat HTF-Black"/>
                <a:cs typeface="Ziggurat HTF-Black"/>
                <a:sym typeface="Ziggurat HTF-Black"/>
              </a:rPr>
              <a:t>EASPA SPÉISE</a:t>
            </a:r>
            <a:endParaRPr lang="ga" sz="1600" dirty="0">
              <a:solidFill>
                <a:srgbClr val="B8028A"/>
              </a:solidFill>
              <a:latin typeface="Ziggurat HTF-Black"/>
              <a:sym typeface="Ziggurat HTF-Black"/>
            </a:endParaRPr>
          </a:p>
        </p:txBody>
      </p:sp>
      <p:sp>
        <p:nvSpPr>
          <p:cNvPr id="22" name="Rounded Rectangle 21">
            <a:extLst>
              <a:ext uri="{FF2B5EF4-FFF2-40B4-BE49-F238E27FC236}">
                <a16:creationId xmlns:a16="http://schemas.microsoft.com/office/drawing/2014/main" id="{9C5FA366-4694-2349-A442-148592FFD2D0}"/>
              </a:ext>
            </a:extLst>
          </p:cNvPr>
          <p:cNvSpPr/>
          <p:nvPr/>
        </p:nvSpPr>
        <p:spPr>
          <a:xfrm>
            <a:off x="5362144" y="3994962"/>
            <a:ext cx="2048615" cy="39519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ga" b="0" i="0" u="none" baseline="0">
                <a:solidFill>
                  <a:schemeClr val="tx2">
                    <a:lumMod val="10000"/>
                    <a:lumOff val="90000"/>
                  </a:schemeClr>
                </a:solidFill>
                <a:latin typeface="Ziggurat HTF-Black"/>
                <a:ea typeface="Ziggurat HTF-Black"/>
                <a:cs typeface="Ziggurat HTF-Black"/>
                <a:sym typeface="Ziggurat HTF-Black"/>
              </a:rPr>
              <a:t>MEARBHALL</a:t>
            </a:r>
            <a:endParaRPr lang="ga" dirty="0">
              <a:solidFill>
                <a:schemeClr val="tx2">
                  <a:lumMod val="10000"/>
                  <a:lumOff val="90000"/>
                </a:schemeClr>
              </a:solidFill>
              <a:latin typeface="Ziggurat HTF-Black"/>
              <a:sym typeface="Ziggurat HTF-Black"/>
            </a:endParaRPr>
          </a:p>
        </p:txBody>
      </p:sp>
    </p:spTree>
    <p:extLst>
      <p:ext uri="{BB962C8B-B14F-4D97-AF65-F5344CB8AC3E}">
        <p14:creationId xmlns:p14="http://schemas.microsoft.com/office/powerpoint/2010/main" val="410353531"/>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3567</TotalTime>
  <Words>5421</Words>
  <Application>Microsoft Office PowerPoint</Application>
  <PresentationFormat>Widescreen</PresentationFormat>
  <Paragraphs>383</Paragraphs>
  <Slides>12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Bradley Hand ITC</vt:lpstr>
      <vt:lpstr>Calibri</vt:lpstr>
      <vt:lpstr>Symbol</vt:lpstr>
      <vt:lpstr>Times New Roman</vt:lpstr>
      <vt:lpstr>Trebuchet MS</vt:lpstr>
      <vt:lpstr>Wingdings</vt:lpstr>
      <vt:lpstr>Ziggurat HTF-Black</vt:lpstr>
      <vt:lpstr>Irish Aid OWIAA</vt:lpstr>
      <vt:lpstr>PowerPoint Presentation</vt:lpstr>
      <vt:lpstr>Naisc Churaclaim</vt:lpstr>
      <vt:lpstr>Ábhar an cheachta</vt:lpstr>
      <vt:lpstr>Táimid ag foghlaim chun na rudaí seo a leanas a dhéanamh…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131</cp:revision>
  <dcterms:created xsi:type="dcterms:W3CDTF">2020-09-22T16:50:24Z</dcterms:created>
  <dcterms:modified xsi:type="dcterms:W3CDTF">2022-01-07T14:44:17Z</dcterms:modified>
</cp:coreProperties>
</file>