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1112" r:id="rId2"/>
    <p:sldId id="1100" r:id="rId3"/>
    <p:sldId id="1106" r:id="rId4"/>
    <p:sldId id="1110" r:id="rId5"/>
    <p:sldId id="1113" r:id="rId6"/>
    <p:sldId id="1094" r:id="rId7"/>
    <p:sldId id="1115" r:id="rId8"/>
    <p:sldId id="1108" r:id="rId9"/>
    <p:sldId id="1116" r:id="rId10"/>
    <p:sldId id="1099" r:id="rId11"/>
    <p:sldId id="1101" r:id="rId12"/>
    <p:sldId id="11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52" clrIdx="0">
    <p:extLst>
      <p:ext uri="{19B8F6BF-5375-455C-9EA6-DF929625EA0E}">
        <p15:presenceInfo xmlns:p15="http://schemas.microsoft.com/office/powerpoint/2012/main" userId="983334ebc765570c" providerId="Windows Live"/>
      </p:ext>
    </p:extLst>
  </p:cmAuthor>
  <p:cmAuthor id="2" name="Terri Cole" initials="" lastIdx="0" clrIdx="1"/>
  <p:cmAuthor id="3" name="Ella Mulcahy" initials="EM" lastIdx="5" clrIdx="2">
    <p:extLst>
      <p:ext uri="{19B8F6BF-5375-455C-9EA6-DF929625EA0E}">
        <p15:presenceInfo xmlns:p15="http://schemas.microsoft.com/office/powerpoint/2012/main" userId="879b66b50f5dfbd9" providerId="Windows Live"/>
      </p:ext>
    </p:extLst>
  </p:cmAuthor>
  <p:cmAuthor id="4" name="Ella Mulcahy" initials="EM [2]" lastIdx="8" clrIdx="3">
    <p:extLst>
      <p:ext uri="{19B8F6BF-5375-455C-9EA6-DF929625EA0E}">
        <p15:presenceInfo xmlns:p15="http://schemas.microsoft.com/office/powerpoint/2012/main" userId="S-1-5-21-382674835-1827448492-2644236184-3125" providerId="AD"/>
      </p:ext>
    </p:extLst>
  </p:cmAuthor>
  <p:cmAuthor id="5" name="Fiona Kelleher" initials="FK" lastIdx="3" clrIdx="4">
    <p:extLst>
      <p:ext uri="{19B8F6BF-5375-455C-9EA6-DF929625EA0E}">
        <p15:presenceInfo xmlns:p15="http://schemas.microsoft.com/office/powerpoint/2012/main" userId="S-1-5-21-382674835-1827448492-2644236184-3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BDA"/>
    <a:srgbClr val="179C4D"/>
    <a:srgbClr val="73337E"/>
    <a:srgbClr val="B8028A"/>
    <a:srgbClr val="E5A3C7"/>
    <a:srgbClr val="FAE398"/>
    <a:srgbClr val="F3E7ED"/>
    <a:srgbClr val="E4EBAF"/>
    <a:srgbClr val="7CB91C"/>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3289" autoAdjust="0"/>
  </p:normalViewPr>
  <p:slideViewPr>
    <p:cSldViewPr snapToGrid="0">
      <p:cViewPr varScale="1">
        <p:scale>
          <a:sx n="50" d="100"/>
          <a:sy n="50" d="100"/>
        </p:scale>
        <p:origin x="1288" y="2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73CE-36E8-42D8-AF9D-E15EAD0C3617}" type="datetimeFigureOut">
              <a:rPr lang="en-IE" smtClean="0"/>
              <a:t>02/12/2022</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19F4-D791-41E3-8F48-C57B6378CBDD}" type="slidenum">
              <a:rPr lang="en-IE" smtClean="0"/>
              <a:t>‹#›</a:t>
            </a:fld>
            <a:endParaRPr lang="en-IE" dirty="0"/>
          </a:p>
        </p:txBody>
      </p:sp>
    </p:spTree>
    <p:extLst>
      <p:ext uri="{BB962C8B-B14F-4D97-AF65-F5344CB8AC3E}">
        <p14:creationId xmlns:p14="http://schemas.microsoft.com/office/powerpoi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fpjIu2446P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800" b="1" i="0" u="none" baseline="0" dirty="0"/>
              <a:t>Nótaí don Mhúinteoir: níl aon nótaí ann</a:t>
            </a:r>
          </a:p>
          <a:p>
            <a:pPr algn="l" rtl="0">
              <a:spcAft>
                <a:spcPts val="800"/>
              </a:spcAft>
            </a:pPr>
            <a:endParaRPr lang="g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DDD419F4-D791-41E3-8F48-C57B6378CBDD}" type="slidenum">
              <a:rPr/>
              <a:t>1</a:t>
            </a:fld>
            <a:endParaRPr lang="ga" dirty="0"/>
          </a:p>
        </p:txBody>
      </p:sp>
    </p:spTree>
    <p:extLst>
      <p:ext uri="{BB962C8B-B14F-4D97-AF65-F5344CB8AC3E}">
        <p14:creationId xmlns:p14="http://schemas.microsoft.com/office/powerpoint/2010/main" val="4483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3 (Gníomhaithe Spriocanna Domhanda)</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Beimid páirteach i nDuaiseanna Chúnamh Éireann: An Domhan Seo Againne.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Beidh na saothair bunaithe ar ‘Comhionannas do Chách’, téama na nDuaiseanna 2023, ar na Spriocanna Domhanda go ginearálta agus/nó ar obair Chúnamh Éireann i dtíortha éagsúla.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féidir saothar a chur isteach i bhformáid ar bith.  Mar sin, is féidir linn gearrscéalta, dánta, suirbhéanna, físeán de thaibhiú, póstaeir, nó rud éigin eile a chur isteach.  Mar sin, téigí i mbun machnaimh!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féidir linn cibé am atá ag teastáil a ghlacadh chun ár saothar a chumadh, agus is féidir linn roinnt saothair éagsúla a chur isteach.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Bronnfar deimhniú rannpháirtíochta orainn as saothar a chur isteach.  B’fhéidir go bhfoilseofaí saothar linn in eagrán de </a:t>
            </a: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Gníomhaithe Spriocanna Domhanda</a:t>
            </a:r>
            <a:r>
              <a:rPr lang="ga" sz="1800" b="1" i="1" u="none" baseline="0" dirty="0">
                <a:effectLst/>
                <a:latin typeface="Calibri" panose="020F0502020204030204" pitchFamily="34" charset="0"/>
                <a:ea typeface="Calibri" panose="020F0502020204030204" pitchFamily="34" charset="0"/>
                <a:cs typeface="Times New Roman" panose="02020603050405020304" pitchFamily="18" charset="0"/>
              </a:rPr>
              <a:t>, na hirisí ar líne a bhíonn á scríobh ag leanaí do leanaí</a:t>
            </a: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  Tabharfar cuireadh do na múinteoirí/daltaí a chum na saothair is fearr teacht chuig na Gradaim Náisiúnta agus foilseofar a saothar in </a:t>
            </a:r>
            <a:r>
              <a:rPr lang="ga" sz="1800" b="1" i="1" u="none" baseline="0" dirty="0">
                <a:effectLst/>
                <a:latin typeface="Calibri" panose="020F0502020204030204" pitchFamily="34" charset="0"/>
                <a:ea typeface="Calibri" panose="020F0502020204030204" pitchFamily="34" charset="0"/>
                <a:cs typeface="Times New Roman" panose="02020603050405020304" pitchFamily="18" charset="0"/>
              </a:rPr>
              <a:t>Bliainiris Gníomhaithe Spriocanna Domhanda</a:t>
            </a: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 i mí an Mheithimh 2023. Beidh an bhliainiris ar fáil ar líne agus mar iatán i nuachtán náisiúnta. Bronnfar cóip de Bliainiris Gníomhaithe Spriocanna Domhanda ar gach buaiteoir mar aon le plaic nó corn don scoil.</a:t>
            </a:r>
          </a:p>
          <a:p>
            <a:pPr algn="l" rtl="0">
              <a:lnSpc>
                <a:spcPct val="107000"/>
              </a:lnSpc>
              <a:spcAft>
                <a:spcPts val="800"/>
              </a:spcAft>
            </a:pPr>
            <a:endParaRPr lang="ga"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Féach </a:t>
            </a:r>
            <a:r>
              <a:rPr lang="ga" sz="18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tuilleadh faisnéise a fháil mar aon le sonraí faoi iontrálacha a chur isteach ar Dhuaiseanna Chúnamh Éireann: An Domhan Seo Againne  </a:t>
            </a:r>
          </a:p>
        </p:txBody>
      </p:sp>
      <p:sp>
        <p:nvSpPr>
          <p:cNvPr id="4" name="Slide Number Placeholder 3"/>
          <p:cNvSpPr>
            <a:spLocks noGrp="1"/>
          </p:cNvSpPr>
          <p:nvPr>
            <p:ph type="sldNum" sz="quarter" idx="5"/>
          </p:nvPr>
        </p:nvSpPr>
        <p:spPr/>
        <p:txBody>
          <a:bodyPr/>
          <a:lstStyle/>
          <a:p>
            <a:pPr algn="l" rtl="0"/>
            <a:fld id="{DDD419F4-D791-41E3-8F48-C57B6378CBDD}" type="slidenum">
              <a:rPr/>
              <a:t>10</a:t>
            </a:fld>
            <a:endParaRPr lang="ga" dirty="0"/>
          </a:p>
        </p:txBody>
      </p:sp>
    </p:spTree>
    <p:extLst>
      <p:ext uri="{BB962C8B-B14F-4D97-AF65-F5344CB8AC3E}">
        <p14:creationId xmlns:p14="http://schemas.microsoft.com/office/powerpoint/2010/main" val="126224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800" b="1" i="0" u="none" baseline="0" dirty="0">
                <a:effectLst/>
                <a:latin typeface="Calibri" panose="020F0502020204030204" pitchFamily="34" charset="0"/>
                <a:ea typeface="Times New Roman" panose="02020603050405020304" pitchFamily="18" charset="0"/>
              </a:rPr>
              <a:t>Nótaí don Mhúinteoir: Machnamh ar an bhfoghlaim (4 bheochan ag * Cliceáil – 3 cinn i ndiaidh a chéile ar an dara cliceáil)</a:t>
            </a:r>
            <a:endParaRPr lang="ga" sz="1800" dirty="0">
              <a:effectLst/>
              <a:latin typeface="Times New Roman" panose="02020603050405020304" pitchFamily="18" charset="0"/>
              <a:ea typeface="Times New Roman" panose="02020603050405020304" pitchFamily="18" charset="0"/>
            </a:endParaRPr>
          </a:p>
          <a:p>
            <a:pPr algn="l" rtl="0"/>
            <a:r>
              <a:rPr lang="ga" sz="1800" b="0" i="0" u="none" baseline="0" dirty="0">
                <a:effectLst/>
                <a:latin typeface="Calibri" panose="020F0502020204030204" pitchFamily="34" charset="0"/>
                <a:ea typeface="Times New Roman" panose="02020603050405020304" pitchFamily="18" charset="0"/>
              </a:rPr>
              <a:t> </a:t>
            </a:r>
            <a:endParaRPr lang="ga" sz="1800" dirty="0">
              <a:effectLst/>
              <a:latin typeface="Times New Roman" panose="02020603050405020304" pitchFamily="18" charset="0"/>
              <a:ea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Glacaimis cúpla nóiméad chun smaoineamh ar an méid a d’fhoghlaimíomar sa cheacht seo.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Samhlaigh go bhfuil tú ag imirt cispheile.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Faoi mar a léirítear ar an scáileán na rudaí go léir a bhí le foghlaim sa cheacht seo, ba cheart duit na rudaí seo a mhímeáil:</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lnSpc>
                <a:spcPct val="107000"/>
              </a:lnSpc>
              <a:spcAft>
                <a:spcPts val="800"/>
              </a:spcAft>
              <a:buFont typeface="Arial" panose="020B0604020202020204" pitchFamily="34" charset="0"/>
              <a:buChar char="•"/>
              <a:tabLst>
                <a:tab pos="457200" algn="l"/>
              </a:tabLs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lnSpc>
                <a:spcPct val="107000"/>
              </a:lnSpc>
              <a:spcAft>
                <a:spcPts val="800"/>
              </a:spcAft>
              <a:buFont typeface="Arial" panose="020B0604020202020204" pitchFamily="34" charset="0"/>
              <a:buChar char="•"/>
              <a:tabLst>
                <a:tab pos="457200" algn="l"/>
              </a:tabLs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ciseán buaiteach a fháil sa chluiche – má tá tú sásta le do chuid foghlama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beochan a sheinm den liathróid ag dul isteach sa chiseán lena bhfuil i gceist agat a léiriú</a:t>
            </a:r>
          </a:p>
          <a:p>
            <a:pPr marL="342900" lvl="0" indent="-342900" algn="l" rtl="0">
              <a:lnSpc>
                <a:spcPct val="107000"/>
              </a:lnSpc>
              <a:spcAft>
                <a:spcPts val="800"/>
              </a:spcAft>
              <a:buFont typeface="Arial" panose="020B0604020202020204" pitchFamily="34" charset="0"/>
              <a:buChar char="•"/>
              <a:tabLst>
                <a:tab pos="457200" algn="l"/>
              </a:tabLs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lnSpc>
                <a:spcPct val="107000"/>
              </a:lnSpc>
              <a:spcAft>
                <a:spcPts val="800"/>
              </a:spcAft>
              <a:buFont typeface="Arial" panose="020B0604020202020204" pitchFamily="34" charset="0"/>
              <a:buChar char="•"/>
              <a:tabLst>
                <a:tab pos="457200" algn="l"/>
              </a:tabLs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liathróid a dhruibleáil – má tá beagán tacaíocht bhreise ag teastáil uait leis na rudaí ar an gclár</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beochan a sheinm i ngach ceann de na spriocanna foghlama don cheacht seo, agus léigh amach os ard iad nuair a thaispeántar iad.</a:t>
            </a: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Féach cé na daltaí a bhfuil tacaíocht bhreise ag teastáil uathu.  </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Tá sár-obair déanta agaibh, agus is Gníomhaithe Spriocanna Domhanda den chéad scoth sibh go léir.</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ga" sz="1800" b="0" i="0" u="none" baseline="0" dirty="0">
                <a:effectLst/>
                <a:latin typeface="Calibri" panose="020F0502020204030204" pitchFamily="34" charset="0"/>
                <a:ea typeface="Times New Roman" panose="02020603050405020304" pitchFamily="18" charset="0"/>
              </a:rPr>
              <a:t> </a:t>
            </a:r>
            <a:endParaRPr lang="ga" sz="1800" dirty="0">
              <a:effectLst/>
              <a:latin typeface="Times New Roman" panose="02020603050405020304" pitchFamily="18" charset="0"/>
              <a:ea typeface="Times New Roman" panose="02020603050405020304" pitchFamily="18" charset="0"/>
            </a:endParaRPr>
          </a:p>
          <a:p>
            <a:endParaRPr lang="ga" dirty="0"/>
          </a:p>
        </p:txBody>
      </p:sp>
      <p:sp>
        <p:nvSpPr>
          <p:cNvPr id="4" name="Slide Number Placeholder 3"/>
          <p:cNvSpPr>
            <a:spLocks noGrp="1"/>
          </p:cNvSpPr>
          <p:nvPr>
            <p:ph type="sldNum" sz="quarter" idx="5"/>
          </p:nvPr>
        </p:nvSpPr>
        <p:spPr/>
        <p:txBody>
          <a:bodyPr/>
          <a:lstStyle/>
          <a:p>
            <a:pPr algn="l" rtl="0"/>
            <a:fld id="{DDD419F4-D791-41E3-8F48-C57B6378CBDD}" type="slidenum">
              <a:rPr/>
              <a:t>11</a:t>
            </a:fld>
            <a:endParaRPr lang="ga" dirty="0"/>
          </a:p>
        </p:txBody>
      </p:sp>
    </p:spTree>
    <p:extLst>
      <p:ext uri="{BB962C8B-B14F-4D97-AF65-F5344CB8AC3E}">
        <p14:creationId xmlns:p14="http://schemas.microsoft.com/office/powerpoint/2010/main" val="206962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ga" sz="1800" b="1" i="0" u="none" baseline="0" dirty="0"/>
              <a:t>Nótaí don Mhúinteoir: Smaoineamh faoi iontráil ar na Duaiseanna (1 bheochan amháin ag * Cliceáil)</a:t>
            </a:r>
          </a:p>
          <a:p>
            <a:pPr marL="0" indent="0" algn="l" rtl="0">
              <a:lnSpc>
                <a:spcPct val="107000"/>
              </a:lnSpc>
              <a:spcAft>
                <a:spcPts val="800"/>
              </a:spcAft>
              <a:buFont typeface="Arial" panose="020B0604020202020204" pitchFamily="34" charset="0"/>
              <a:buNone/>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é 2030 an bhliain inar mhaith leis na Náisiúin Aontaithe na Spriocanna Domhanda a bhaint amach.  Mar sin, tá seacht mbliana ag Éirinn, agus ag na tíortha eile sna Náisiúin Aontaithe, chun a ndícheall a dhéanamh leis na Spriocanna Domhanda a bhaint amach.  </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800" b="0" i="1" u="none" baseline="0" dirty="0"/>
              <a:t>Dear póstaer 2030.  Bí cruthaitheach, agus bain úsáid as graifítí, scríbhneoireacht bholgánach, nó stionsail.  Bain inspioráid as an téama ‘Comhionannas do Chách’ agus as na Spriocanna Domhanda agus do ‘2030’ á mhaisiú agat.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800" b="1" dirty="0"/>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Iarr ar do mhúinteoir do phóstaer a sheoladh chugainn </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(sonraí iontrála le fáil ar www.ourworldirishaidawards.ie).  </a:t>
            </a:r>
            <a:r>
              <a:rPr lang="ga" sz="1800" b="0" i="1"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Ní bheadh a fhios agat – seans go bhfoilseofaí saothar leat in eagrán de </a:t>
            </a:r>
            <a:r>
              <a:rPr lang="ga" sz="1800" b="1" i="0"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Gníomhaithe Spriocanna Domhanda, </a:t>
            </a:r>
            <a:r>
              <a:rPr lang="ga" sz="1800" b="1" i="1"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iris a bhíonn á scríobh ag leanaí do leanaí</a:t>
            </a:r>
            <a:r>
              <a:rPr lang="ga" sz="1800" b="0" i="1" u="non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2023.</a:t>
            </a: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g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DDD419F4-D791-41E3-8F48-C57B6378CBDD}" type="slidenum">
              <a:rPr/>
              <a:t>12</a:t>
            </a:fld>
            <a:endParaRPr lang="ga" dirty="0"/>
          </a:p>
        </p:txBody>
      </p:sp>
    </p:spTree>
    <p:extLst>
      <p:ext uri="{BB962C8B-B14F-4D97-AF65-F5344CB8AC3E}">
        <p14:creationId xmlns:p14="http://schemas.microsoft.com/office/powerpoint/2010/main" val="193696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b="1" i="0" u="none" baseline="0"/>
              <a:t>Nótaí don Mhúinteoir: níl aon nótaí ann</a:t>
            </a:r>
          </a:p>
        </p:txBody>
      </p:sp>
      <p:sp>
        <p:nvSpPr>
          <p:cNvPr id="4" name="Slide Number Placeholder 3"/>
          <p:cNvSpPr>
            <a:spLocks noGrp="1"/>
          </p:cNvSpPr>
          <p:nvPr>
            <p:ph type="sldNum" sz="quarter" idx="5"/>
          </p:nvPr>
        </p:nvSpPr>
        <p:spPr/>
        <p:txBody>
          <a:bodyPr/>
          <a:lstStyle/>
          <a:p>
            <a:pPr algn="l" rtl="0"/>
            <a:fld id="{DDD419F4-D791-41E3-8F48-C57B6378CBDD}" type="slidenum">
              <a:rPr/>
              <a:t>2</a:t>
            </a:fld>
            <a:endParaRPr lang="ga" dirty="0"/>
          </a:p>
        </p:txBody>
      </p:sp>
    </p:spTree>
    <p:extLst>
      <p:ext uri="{BB962C8B-B14F-4D97-AF65-F5344CB8AC3E}">
        <p14:creationId xmlns:p14="http://schemas.microsoft.com/office/powerpoint/2010/main" val="25973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b="1" i="0" u="none" baseline="0"/>
              <a:t>Nótaí don Mhúinteoir: níl aon nótaí ann</a:t>
            </a:r>
          </a:p>
          <a:p>
            <a:endParaRPr lang="ga" dirty="0"/>
          </a:p>
        </p:txBody>
      </p:sp>
      <p:sp>
        <p:nvSpPr>
          <p:cNvPr id="4" name="Slide Number Placeholder 3"/>
          <p:cNvSpPr>
            <a:spLocks noGrp="1"/>
          </p:cNvSpPr>
          <p:nvPr>
            <p:ph type="sldNum" sz="quarter" idx="5"/>
          </p:nvPr>
        </p:nvSpPr>
        <p:spPr/>
        <p:txBody>
          <a:bodyPr/>
          <a:lstStyle/>
          <a:p>
            <a:pPr algn="l" rtl="0"/>
            <a:fld id="{DDD419F4-D791-41E3-8F48-C57B6378CBDD}" type="slidenum">
              <a:rPr/>
              <a:t>3</a:t>
            </a:fld>
            <a:endParaRPr lang="ga" dirty="0"/>
          </a:p>
        </p:txBody>
      </p:sp>
    </p:spTree>
    <p:extLst>
      <p:ext uri="{BB962C8B-B14F-4D97-AF65-F5344CB8AC3E}">
        <p14:creationId xmlns:p14="http://schemas.microsoft.com/office/powerpoint/2010/main" val="6654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800" b="1" i="0" u="none" baseline="0" dirty="0">
                <a:effectLst/>
                <a:latin typeface="Calibri" panose="020F0502020204030204" pitchFamily="34" charset="0"/>
                <a:ea typeface="Times New Roman" panose="02020603050405020304" pitchFamily="18" charset="0"/>
              </a:rPr>
              <a:t>Nótaí don Mhúinteoir: Spriocanna foghlama (3 bheochan i ndiaidh a chéile ag * Cliceáil)</a:t>
            </a:r>
            <a:endParaRPr lang="ga" sz="1800" dirty="0">
              <a:effectLst/>
              <a:latin typeface="Times New Roman" panose="02020603050405020304" pitchFamily="18" charset="0"/>
              <a:ea typeface="Times New Roman" panose="02020603050405020304" pitchFamily="18" charset="0"/>
            </a:endParaRPr>
          </a:p>
          <a:p>
            <a:pPr algn="l" rtl="0"/>
            <a:r>
              <a:rPr lang="ga" sz="1800" b="0" i="0" u="none" baseline="0" dirty="0">
                <a:effectLst/>
                <a:latin typeface="Calibri" panose="020F0502020204030204" pitchFamily="34" charset="0"/>
                <a:ea typeface="Times New Roman" panose="02020603050405020304" pitchFamily="18" charset="0"/>
              </a:rPr>
              <a:t> </a:t>
            </a:r>
            <a:endParaRPr lang="ga" sz="1800" dirty="0">
              <a:effectLst/>
              <a:latin typeface="Times New Roman" panose="02020603050405020304" pitchFamily="18" charset="0"/>
              <a:ea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Nóta maidir le híogaireacht:</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Mar mhúinteoir, tá aithne mhaith agat ar do chuid daltaí.  Tá lánchead agat athruithe a dhéanamh ar an gceacht lena chur in oiriúint do riachtanais na leanaí sa rang agat.</a:t>
            </a: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Féach na </a:t>
            </a:r>
            <a:r>
              <a:rPr lang="ga" sz="1800" b="0" i="0" u="sng" baseline="0" dirty="0">
                <a:effectLst/>
                <a:latin typeface="Calibri" panose="020F0502020204030204" pitchFamily="34" charset="0"/>
                <a:ea typeface="Calibri" panose="020F0502020204030204" pitchFamily="34" charset="0"/>
                <a:cs typeface="Times New Roman" panose="02020603050405020304" pitchFamily="18" charset="0"/>
              </a:rPr>
              <a:t>Treoirlínte maidir le Dea-chleachtas</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Tá eolas ann ar an dea-chleachtas maidir le ceachtanna ar an mbochtaineacht agus ar chúrsaí forbartha a theagasc, agus tá sé ar fáil i roinn na múinteoirí ar an láithreán gréasáin: </a:t>
            </a:r>
            <a:r>
              <a:rPr lang="ga" sz="18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na spriocanna foghlama don cheacht seo a bheochan, agus léigh gach sprioc amach os ard.</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é seo an chéad cheacht de chuid Dhuaiseanna Chúnamh Éireann: An Domhan Seo Againne, 2023. Is bealach atá sna Duaiseanna chun eolas a chur ar Chúnamh Éireann agus chun smaoineamh ar bhealaí inar féidir linne ár gcuid féin a dhéanamh chun na Spriocanna Domhanda a bhaint amach.</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Baineann an ceacht seo leis an ‘gcomhionannas’ agus leis an gcaoi ar féidir linn a bheith ag obair ar son an chomhionannais trí chabhrú chun na Spriocanna Domhanda um Fhorbairt Inbhuanaithe a bhaint amach.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Ná bí buartha mura dtuigeann tú céard is comhionannas ann nó murar chuala tú trácht ar na Spriocanna Domhanda roimhe seo.  Beidh sé an-soiléir gan mhoill.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bhfeiceann tú lógó Chúnamh Éireann ag bun an tsleamhnáin ar dheis?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cuid de Rialtas na hÉireann é Cúnamh Éireann.  Bíonn Cúnamh Éireann ag obair ar son an Chomhionannais do Chách trí bheith ag obair le rialtais eile, le grúpaí éagsúla (grúpaí idirnáisiúnta amhail na Náisiúin Aontaithe nó eagraíochtaí neamhrialtasacha), agus le pobail i dtíortha ar fud an domhain.   Beidh tú ag foghlaim níos mó faoi obair Chúnamh Éireann faoi mar a rachaidh tú trí na ceachtanna.</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ga" b="0" i="1" dirty="0"/>
          </a:p>
        </p:txBody>
      </p:sp>
      <p:sp>
        <p:nvSpPr>
          <p:cNvPr id="4" name="Slide Number Placeholder 3"/>
          <p:cNvSpPr>
            <a:spLocks noGrp="1"/>
          </p:cNvSpPr>
          <p:nvPr>
            <p:ph type="sldNum" sz="quarter" idx="5"/>
          </p:nvPr>
        </p:nvSpPr>
        <p:spPr/>
        <p:txBody>
          <a:bodyPr/>
          <a:lstStyle/>
          <a:p>
            <a:pPr algn="l" rtl="0"/>
            <a:fld id="{DDD419F4-D791-41E3-8F48-C57B6378CBDD}" type="slidenum">
              <a:rPr/>
              <a:t>4</a:t>
            </a:fld>
            <a:endParaRPr lang="ga" dirty="0"/>
          </a:p>
        </p:txBody>
      </p:sp>
    </p:spTree>
    <p:extLst>
      <p:ext uri="{BB962C8B-B14F-4D97-AF65-F5344CB8AC3E}">
        <p14:creationId xmlns:p14="http://schemas.microsoft.com/office/powerpoint/2010/main" val="41327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ga" sz="1800" b="1" i="0" u="none" baseline="0" dirty="0">
                <a:effectLst/>
                <a:latin typeface="Calibri" panose="020F0502020204030204" pitchFamily="34" charset="0"/>
                <a:ea typeface="Times New Roman" panose="02020603050405020304" pitchFamily="18" charset="0"/>
              </a:rPr>
              <a:t>Nótaí don Mhúinteoir: Gníomhaíocht 1 (Comhionannas do Chách) (2 bheochan ag * Cliceáil)</a:t>
            </a:r>
            <a:endParaRPr lang="ga" sz="1800" dirty="0">
              <a:effectLst/>
              <a:latin typeface="Times New Roman" panose="02020603050405020304" pitchFamily="18" charset="0"/>
              <a:ea typeface="Times New Roman" panose="02020603050405020304" pitchFamily="18" charset="0"/>
            </a:endParaRPr>
          </a:p>
          <a:p>
            <a:pPr algn="l" rtl="0"/>
            <a:r>
              <a:rPr lang="ga" sz="1800" b="0" i="0" u="none" baseline="0" dirty="0">
                <a:effectLst/>
                <a:latin typeface="Calibri" panose="020F0502020204030204" pitchFamily="34" charset="0"/>
                <a:ea typeface="Times New Roman" panose="02020603050405020304" pitchFamily="18" charset="0"/>
              </a:rPr>
              <a:t> </a:t>
            </a:r>
            <a:endParaRPr lang="ga" sz="1800" dirty="0">
              <a:effectLst/>
              <a:latin typeface="Times New Roman" panose="02020603050405020304" pitchFamily="18" charset="0"/>
              <a:ea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Sa mhatamaitic, úsáidimid an comhartha ‘cothrom le’ (=) chun a thaispeáint go bhfuil an luach ar thaobh amháin den chomhartha mar an gcéanna leis an luach ar an taobh eile.  Mar shampla, 3 + 4 = 7 nó 10 – 5 = 5.</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féidir leat sampla a thabhairt d’abairt ina bhfuil suimiú nó dealú?</a:t>
            </a: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bheochan a sheinm san íomhá Comhionannas do Chách.</a:t>
            </a: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féidir leat míniú a thabhairt in aon abairt amháin ar a bhfuil i gceist leis an íomhá seo?</a:t>
            </a: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7000"/>
              </a:lnSpc>
              <a:spcAft>
                <a:spcPts val="800"/>
              </a:spcAft>
              <a:buFont typeface="Symbol" panose="05050102010706020507" pitchFamily="18" charset="2"/>
              <a:buNone/>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[Mar shampla: </a:t>
            </a: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Tá gach duine ar comhchéim, is cuma cá bhfuil cónaí orthu, cé hiad féin, céard is féidir leo a dhéanamh, srl.  Tá an luach céanna ag baint le gach duine</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a:t>
            </a:r>
            <a:endParaRPr lang="ga" sz="1800"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buNone/>
            </a:pPr>
            <a:r>
              <a:rPr lang="ga" sz="1800" b="0" i="1" u="none" baseline="0" dirty="0">
                <a:solidFill>
                  <a:schemeClr val="tx1"/>
                </a:solidFill>
                <a:latin typeface="+mn-lt"/>
                <a:ea typeface="+mn-lt"/>
                <a:cs typeface="+mn-lt"/>
              </a:rPr>
              <a:t>Tá níos mó i gceist leis an gcomhionannas ná díreach caitheamh mar a chéile le gach duine.  Baineann sé le gach aon duine a chur san áireamh agus caitheamh go cóir le gach duine le go mbíonn an toradh céanna ann do gach duine.  Mar shampla, is féidir tacú go speisialta le daoine atá faoi mhíbhuntáiste ar bhealach éigin.</a:t>
            </a:r>
          </a:p>
          <a:p>
            <a:pPr marL="0" indent="0" algn="l" rtl="0">
              <a:buNone/>
            </a:pPr>
            <a:endParaRPr lang="ga" sz="1800" b="0" i="1" dirty="0">
              <a:solidFill>
                <a:schemeClr val="tx1"/>
              </a:solidFill>
              <a:latin typeface="+mn-lt"/>
            </a:endParaRPr>
          </a:p>
          <a:p>
            <a:pPr marL="0" lvl="0" indent="0" algn="l" rtl="0">
              <a:lnSpc>
                <a:spcPct val="107000"/>
              </a:lnSpc>
              <a:spcAft>
                <a:spcPts val="800"/>
              </a:spcAft>
              <a:buFont typeface="Symbol" panose="05050102010706020507" pitchFamily="18" charset="2"/>
              <a:buNone/>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Téann sé chun tairbhe dúinn go léir má chaitear go cothrom le gach duine.  Mar shampla, má bhíonn an deis chéanna ag gach leanbh dul ar scoil agus oideachas maith a fháil, is fearr a bheidh siad in ann post maith a fháil agus aire a thabhairt dá dteaghlach.  </a:t>
            </a:r>
          </a:p>
          <a:p>
            <a:pPr marL="342900" lvl="0" indent="-342900" algn="l" rtl="0">
              <a:lnSpc>
                <a:spcPct val="107000"/>
              </a:lnSpc>
              <a:spcAft>
                <a:spcPts val="800"/>
              </a:spcAft>
              <a:buFont typeface="Symbol" panose="05050102010706020507" pitchFamily="18" charset="2"/>
              <a:buChar char=""/>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bheochan a sheinm i lógó na Náisiún Aontaithe.</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aithníonn aon duine an chruinneog ghorm ar an sleamhnán?  Is é seo lógó </a:t>
            </a:r>
            <a:r>
              <a:rPr lang="en-IE" sz="1800" b="0" i="1" u="none" baseline="0" dirty="0" err="1">
                <a:effectLst/>
                <a:latin typeface="Calibri" panose="020F0502020204030204" pitchFamily="34" charset="0"/>
                <a:ea typeface="Calibri" panose="020F0502020204030204" pitchFamily="34" charset="0"/>
                <a:cs typeface="Times New Roman" panose="02020603050405020304" pitchFamily="18" charset="0"/>
              </a:rPr>
              <a:t>na</a:t>
            </a:r>
            <a:r>
              <a:rPr lang="en-IE" sz="1800" b="0" i="1"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Náisiún Aontaithe.  An féidir le haon duine a rá liom céard atá i gceist leis na Náisiúin Aontaithe?  Eagraíocht idirnáisiúnta – cosúil le club mór – atá sna Náisiúin Aontaithe agus tá 193 thír ann, Éire ina measc.  Le chéile, déanann na 193 thír sin cinntí faoin domhan seo againne, faoi conas is féidir linn go léir maireachtáil le chéile ar bhealach inbhuanaithe, leis an gcomhionannas agus faoi shíocháin.</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DDD419F4-D791-41E3-8F48-C57B6378CBDD}" type="slidenum">
              <a:rPr/>
              <a:t>5</a:t>
            </a:fld>
            <a:endParaRPr lang="ga" dirty="0"/>
          </a:p>
        </p:txBody>
      </p:sp>
    </p:spTree>
    <p:extLst>
      <p:ext uri="{BB962C8B-B14F-4D97-AF65-F5344CB8AC3E}">
        <p14:creationId xmlns:p14="http://schemas.microsoft.com/office/powerpoint/2010/main" val="323323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388938"/>
            <a:ext cx="3921125" cy="2205037"/>
          </a:xfrm>
        </p:spPr>
      </p:sp>
      <p:sp>
        <p:nvSpPr>
          <p:cNvPr id="3" name="Notes Placeholder 2"/>
          <p:cNvSpPr>
            <a:spLocks noGrp="1"/>
          </p:cNvSpPr>
          <p:nvPr>
            <p:ph type="body" idx="1"/>
          </p:nvPr>
        </p:nvSpPr>
        <p:spPr>
          <a:xfrm>
            <a:off x="685800" y="3066020"/>
            <a:ext cx="5486400" cy="3600450"/>
          </a:xfrm>
        </p:spPr>
        <p:txBody>
          <a:bodyPr/>
          <a:lstStyle/>
          <a:p>
            <a:pPr algn="l" rtl="0"/>
            <a:r>
              <a:rPr lang="ga" sz="1800" b="1" i="0" u="none" baseline="0" dirty="0">
                <a:effectLst/>
                <a:latin typeface="Calibri" panose="020F0502020204030204" pitchFamily="34" charset="0"/>
                <a:ea typeface="Times New Roman" panose="02020603050405020304" pitchFamily="18" charset="0"/>
              </a:rPr>
              <a:t>Nótaí don Mhúinteoir: Gníomhaíocht 2 (Na Spriocanna Domhanda um Fhorbairt Inbhuanaithe) (3 bheochan ag * Cliceáil)</a:t>
            </a:r>
            <a:endParaRPr lang="ga" sz="1800" dirty="0">
              <a:effectLst/>
              <a:latin typeface="Times New Roman" panose="02020603050405020304" pitchFamily="18" charset="0"/>
              <a:ea typeface="Times New Roman" panose="02020603050405020304" pitchFamily="18" charset="0"/>
            </a:endParaRPr>
          </a:p>
          <a:p>
            <a:endParaRPr lang="ga" sz="1800" i="1" u="sng" dirty="0">
              <a:solidFill>
                <a:srgbClr val="0563C1"/>
              </a:solidFill>
              <a:effectLst/>
              <a:latin typeface="Calibri" panose="020F0502020204030204" pitchFamily="34" charset="0"/>
              <a:ea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bhfaca tú an íomhá seo riamh cheana?  Is iad seo Spriocanna Domhanda na Náisiún Aontaithe um Fhorbairt Inbhuanaithe, nó na Spriocanna Domhanda mar a thugtar orthu.</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chéad phointe urchair a bheochan</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Plean atá sna 17 Sprioc Dhomhanda a dhear na Náisiúin Aontaithe.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dara pointe urchair a bheochan</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Baineann na Spriocanna Domhanda le bheith ag obair as lámha a chéile ar mhaithe le Comhionannas do Chách.  Pléann siad le rudaí amhail a bheith ábalta dul ar scoil le foghlaim agus dul chuig an dochtúir nuair a bhíonn tú tinn, go leor bia a bheith agat le hithe, go gcaitear leat go cóir agus go bhfaigheann tú íocaíocht chóir as an obair a dhéanann tú.   Baineann na Spriocanna le haire a thabhairt don phláinéad freisin, mar bímid ag brath ar an bpláinéad le maireachtáil.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tríú pointe urchair a bheochan</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spriocanna uilíocha iad na Spriocanna Domhanda.  Mar sin, tá siad ann ar mhaithe le gach aon duine ar domhan, go mór mór na daoine nach gcaitear go cóir leo nó atá faoi mhíbhuntáiste – daoine nach bhfuil go leor bia maith ná uisce glan acu le maireachtáil go sláintiúil nó nach bhfuil an t‑airgead acu a leanaí a chur ar scoil ná cúnamh leighis a fháil nuair is gá.  Is Spriocanna uilíocha iad, agus mar sin tá ár gcuid féin le déanamh againn go léir chun iad a bhaint amach.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Ag brath ar an eolas atá ag na daltaí ar na Spriocanna Domhanda, is féidir leat an leagan do leanaí de na 17 Sprioc Dhomhanda a thaispeáint. Tá an leagan sin le fáil ar leathanach 4 d’iris Dhuaiseanna Chúnamh Éireann: An Domhan Seo Againne do dhaltaí (le fáil ar </a:t>
            </a:r>
            <a:r>
              <a:rPr lang="en-IE" sz="1800" b="0" i="0" u="none" baseline="0" dirty="0">
                <a:effectLst/>
                <a:latin typeface="Calibri" panose="020F0502020204030204" pitchFamily="34" charset="0"/>
                <a:ea typeface="Calibri" panose="020F0502020204030204" pitchFamily="34" charset="0"/>
                <a:cs typeface="Times New Roman" panose="02020603050405020304" pitchFamily="18" charset="0"/>
              </a:rPr>
              <a:t>https://www.ourworldirishaidawards.ie/pupils-magazine/)</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A41BF117-37B4-4FD6-BA28-DB8A22FA0308}" type="slidenum">
              <a:rPr/>
              <a:t>6</a:t>
            </a:fld>
            <a:endParaRPr lang="ga" dirty="0"/>
          </a:p>
        </p:txBody>
      </p:sp>
    </p:spTree>
    <p:extLst>
      <p:ext uri="{BB962C8B-B14F-4D97-AF65-F5344CB8AC3E}">
        <p14:creationId xmlns:p14="http://schemas.microsoft.com/office/powerpoint/2010/main" val="144416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 sz="1200" b="1" i="0" u="none" baseline="0" dirty="0"/>
              <a:t>Nótaí don Mhúinteoir: Gníomhaíocht 2 / Sleamhnán 3 de 4 (Spriocanna Domhanda um Fhorbairt Inbhuanaithe) (1 bheochan amháin ag * Cliceáil)</a:t>
            </a:r>
            <a:endParaRPr lang="ga" sz="1200" b="0" i="0" dirty="0"/>
          </a:p>
          <a:p>
            <a:pPr marL="0" marR="0" lvl="0" indent="0" algn="l" defTabSz="914400" rtl="0" eaLnBrk="1" fontAlgn="auto" latinLnBrk="0" hangingPunct="1">
              <a:spcBef>
                <a:spcPts val="0"/>
              </a:spcBef>
              <a:buClrTx/>
              <a:buSzTx/>
              <a:buFontTx/>
              <a:buNone/>
              <a:tabLst/>
              <a:defRPr/>
            </a:pPr>
            <a:endParaRPr lang="ga" sz="1200" u="none" dirty="0"/>
          </a:p>
          <a:p>
            <a:pPr algn="l" rtl="0"/>
            <a:r>
              <a:rPr lang="ga" sz="1800" b="0" i="1" u="none" baseline="0" dirty="0"/>
              <a:t>Cén uimhirabairt nó suim a theastaíonn chun an líon blianta idir anois agus 2030 a oibriú amach?    </a:t>
            </a:r>
          </a:p>
          <a:p>
            <a:endParaRPr lang="ga"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bheochan a sheinm sa tsuim nó san uimhirabairt</a:t>
            </a:r>
          </a:p>
          <a:p>
            <a:endParaRPr lang="ga" sz="1800" dirty="0"/>
          </a:p>
          <a:p>
            <a:pPr algn="l" rtl="0"/>
            <a:r>
              <a:rPr lang="ga" sz="1800" b="0" i="1" u="none" baseline="0" dirty="0"/>
              <a:t>Cuir suas do lámh nuair a bheidh an freagra agat.  </a:t>
            </a:r>
          </a:p>
          <a:p>
            <a:endParaRPr lang="ga" sz="1800" i="1" dirty="0"/>
          </a:p>
          <a:p>
            <a:pPr algn="l" rtl="0"/>
            <a:r>
              <a:rPr lang="ga" sz="1800" b="0" i="1" u="none" baseline="0" dirty="0"/>
              <a:t>Ní tréimhse fhada í seacht mbliana.  Tá go leor oibre le déanamh.</a:t>
            </a:r>
          </a:p>
        </p:txBody>
      </p:sp>
      <p:sp>
        <p:nvSpPr>
          <p:cNvPr id="4" name="Slide Number Placeholder 3"/>
          <p:cNvSpPr>
            <a:spLocks noGrp="1"/>
          </p:cNvSpPr>
          <p:nvPr>
            <p:ph type="sldNum" sz="quarter" idx="5"/>
          </p:nvPr>
        </p:nvSpPr>
        <p:spPr/>
        <p:txBody>
          <a:bodyPr/>
          <a:lstStyle/>
          <a:p>
            <a:pPr algn="l" rtl="0"/>
            <a:fld id="{DDD419F4-D791-41E3-8F48-C57B6378CBDD}" type="slidenum">
              <a:rPr/>
              <a:t>7</a:t>
            </a:fld>
            <a:endParaRPr lang="ga" dirty="0"/>
          </a:p>
        </p:txBody>
      </p:sp>
    </p:spTree>
    <p:extLst>
      <p:ext uri="{BB962C8B-B14F-4D97-AF65-F5344CB8AC3E}">
        <p14:creationId xmlns:p14="http://schemas.microsoft.com/office/powerpoint/2010/main" val="121842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ga" sz="1800"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2 (Na Spriocanna Domhanda um Fhorbairt Inbhuanaithe) (gan bheochan)</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Ar chuala aon duine trácht ar Malala Yousafzai roimhe seo?  Céard atá ar eolas agat faoi Malala?</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a:t>
            </a: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Is gníomhaí í Malala – duine a dhéanann beart chun athrú dearfach a bhaint amach ar domhan.  Ba mhaith le Malala go gcaitear mar an gcéanna le buachaillí agus cailíní (comhionannas inscne) agus tacaíonn sí le cailíní dul ar scoil agus fanacht ar scoil.</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Féachaimis ar fhíseán faoi na Spriocanna Domhanda agus is í Malala a chuireann tús leis an bhfíseán.  Agus tú ag féachaint air, éist go cúramach agus comhair an líon uaireanta a luaitear an focal ‘neamhionannas’ (contrárthacht an fhocail ‘comhionannas’).  </a:t>
            </a:r>
            <a:endParaRPr lang="ga" sz="1800"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Cliceáil ar an íomhá ar an sleamhnán chun an físeán (6.19 nóiméad) a sheinm (tá sé ar fáil freisin ar </a:t>
            </a:r>
            <a:r>
              <a:rPr lang="ga" sz="18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https://youtu.be/fpjIu2446PY</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 (leagan Gaeilge) nó ar https://www.youtube.com/watch?v=p2hyORs83EE (leagan Béarla).</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Cé mhéad uair a chuala tú an focal </a:t>
            </a:r>
            <a:r>
              <a:rPr lang="ga" sz="1800" b="0" i="1" u="sng" baseline="0" dirty="0">
                <a:effectLst/>
                <a:latin typeface="Calibri" panose="020F0502020204030204" pitchFamily="34" charset="0"/>
                <a:ea typeface="Calibri" panose="020F0502020204030204" pitchFamily="34" charset="0"/>
                <a:cs typeface="Times New Roman" panose="02020603050405020304" pitchFamily="18" charset="0"/>
              </a:rPr>
              <a:t>neamhionannas</a:t>
            </a: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 san fhíseán? </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[Freagra = 2]</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i="1" u="none"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Tabhair sampla den neamhionannas.  </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[Freagra féideartha = an bhochtaineacht, gan fáil ag duine ar chúram sláinte ná ar oideachas, agus neamhionannas inscne]. </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Céard is féidir linn a dhéanamh faoin neamhionannas, dar leat? </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[Freagraí féideartha = seasamh le daoine nach bhfaigheann cothrom na Féinne; meas a bheith againn ar chearta daonna a chéile; aire a thabhairt dá chéile; an méid a tháirgimid a chomhroinnt go cothrom agus go hinbhuanaithe]</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DDD419F4-D791-41E3-8F48-C57B6378CBDD}" type="slidenum">
              <a:rPr/>
              <a:t>8</a:t>
            </a:fld>
            <a:endParaRPr lang="ga" dirty="0"/>
          </a:p>
        </p:txBody>
      </p:sp>
    </p:spTree>
    <p:extLst>
      <p:ext uri="{BB962C8B-B14F-4D97-AF65-F5344CB8AC3E}">
        <p14:creationId xmlns:p14="http://schemas.microsoft.com/office/powerpoint/2010/main" val="419142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 sz="1200" b="1" i="0" u="none" baseline="0" dirty="0"/>
              <a:t>Nótaí don Mhúinteoir: Gníomhaíocht 2 / Sleamhnán 3 de 4 (Spriocanna Domhanda um Fhorbairt Inbhuanaithe) </a:t>
            </a: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(gan bheochan)</a:t>
            </a: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endParaRPr lang="ga" sz="1200" u="none" dirty="0"/>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Oibrigh i mbeirteanna chun a chinneadh cé acu de na Spriocanna Domhanda is tábhachtaí maidir leis an gComhionannas do Chách.  Bí réidh le cúis a thabhairt le do fhreagra.</a:t>
            </a:r>
            <a:endParaRPr lang="ga" sz="1800"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Bailigh aiseolas ó chuid de na daltaí.</a:t>
            </a:r>
            <a:endParaRPr lang="ga" sz="1800" b="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Cé go bhfuil sé níos éasca é a fheiceáil i gcás cuid de na Spriocanna (níos soiléire i gcás Sprioc 3 agus 10, mar shampla, ná Sprioc 14 agus 15), tá na 17 Sprioc ar fad tábhachtach don chomhionannas.  Mar sin, má thugann daoine aire don bheatha sna haigéin agus sna farraigí (Sprioc 14), cabhróidh sé sin leis an bpláinéad, ach cabhróidh sé freisin le daoine a bhíonn ag brath ar na haigéin, na lochanna, agus na haibhneacha chun bia a fháil nó chun slí bheatha a bhaint amach (Sprioc 2 agus 8).  Má tá an bheatha sláintiúil faoin uisce, beidh go leor bia ag na daoine sin dóibh féin agus dá dteaghlach, agus beidh airgead acu chun na leanaí a chur ar scoil agus cabhair leighis a fháil nuair is gá.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An aontaíonn tú leis an smaoineamh: Comhionannas do Chách = Spriocanna Domhanda?</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buClrTx/>
              <a:buSzTx/>
              <a:buFontTx/>
              <a:buNone/>
              <a:tabLst/>
              <a:defRPr/>
            </a:pPr>
            <a:endParaRPr lang="ga" sz="1200" u="none" dirty="0"/>
          </a:p>
        </p:txBody>
      </p:sp>
      <p:sp>
        <p:nvSpPr>
          <p:cNvPr id="4" name="Slide Number Placeholder 3"/>
          <p:cNvSpPr>
            <a:spLocks noGrp="1"/>
          </p:cNvSpPr>
          <p:nvPr>
            <p:ph type="sldNum" sz="quarter" idx="5"/>
          </p:nvPr>
        </p:nvSpPr>
        <p:spPr/>
        <p:txBody>
          <a:bodyPr/>
          <a:lstStyle/>
          <a:p>
            <a:pPr algn="l" rtl="0"/>
            <a:fld id="{DDD419F4-D791-41E3-8F48-C57B6378CBDD}" type="slidenum">
              <a:rPr/>
              <a:t>9</a:t>
            </a:fld>
            <a:endParaRPr lang="ga" dirty="0"/>
          </a:p>
        </p:txBody>
      </p:sp>
    </p:spTree>
    <p:extLst>
      <p:ext uri="{BB962C8B-B14F-4D97-AF65-F5344CB8AC3E}">
        <p14:creationId xmlns:p14="http://schemas.microsoft.com/office/powerpoint/2010/main" val="3368609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3244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078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4727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5928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5114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403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618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4023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15389342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pjIu2446PY?feature=oembed"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E748C5-1C6C-584C-ADAF-518498C69636}"/>
              </a:ext>
            </a:extLst>
          </p:cNvPr>
          <p:cNvSpPr>
            <a:spLocks noGrp="1"/>
          </p:cNvSpPr>
          <p:nvPr>
            <p:ph type="subTitle" idx="1"/>
          </p:nvPr>
        </p:nvSpPr>
        <p:spPr>
          <a:xfrm>
            <a:off x="1456246" y="2441574"/>
            <a:ext cx="9144000" cy="2650172"/>
          </a:xfrm>
        </p:spPr>
        <p:txBody>
          <a:bodyPr>
            <a:noAutofit/>
          </a:bodyPr>
          <a:lstStyle/>
          <a:p>
            <a:pPr rtl="0"/>
            <a:r>
              <a:rPr lang="ga" sz="1800" b="1" i="0" u="none" kern="0" baseline="0" dirty="0">
                <a:solidFill>
                  <a:schemeClr val="accent3">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“COMHIONANNAS DO CHÁCH”</a:t>
            </a:r>
            <a:endParaRPr lang="ga" sz="1800" kern="0" dirty="0">
              <a:solidFill>
                <a:schemeClr val="accent3">
                  <a:lumMod val="100000"/>
                </a:schemeClr>
              </a:solidFill>
              <a:latin typeface="Trebuchet MS" panose="020B0603020202020204" pitchFamily="34" charset="0"/>
              <a:sym typeface="Trebuchet MS" panose="020B0603020202020204" pitchFamily="34" charset="0"/>
            </a:endParaRPr>
          </a:p>
          <a:p>
            <a:pPr rtl="0"/>
            <a:r>
              <a:rPr lang="ga" sz="3600" b="1"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CEACHT A </a:t>
            </a:r>
            <a:r>
              <a:rPr lang="ga" b="1"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H</a:t>
            </a:r>
            <a:r>
              <a:rPr lang="ga" sz="3600" b="1"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AON </a:t>
            </a:r>
          </a:p>
          <a:p>
            <a:pPr rtl="0"/>
            <a:r>
              <a:rPr lang="ga" sz="1400" b="1" i="0" u="none" kern="0" baseline="0" dirty="0">
                <a:solidFill>
                  <a:schemeClr val="accent2">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(Rang 3-4)</a:t>
            </a:r>
          </a:p>
        </p:txBody>
      </p:sp>
      <p:sp>
        <p:nvSpPr>
          <p:cNvPr id="10" name="Title 1">
            <a:extLst>
              <a:ext uri="{FF2B5EF4-FFF2-40B4-BE49-F238E27FC236}">
                <a16:creationId xmlns:a16="http://schemas.microsoft.com/office/drawing/2014/main" id="{F6EB4FDA-B3DB-C449-AE68-82DDA5D0CE96}"/>
              </a:ext>
            </a:extLst>
          </p:cNvPr>
          <p:cNvSpPr txBox="1">
            <a:spLocks/>
          </p:cNvSpPr>
          <p:nvPr/>
        </p:nvSpPr>
        <p:spPr>
          <a:xfrm>
            <a:off x="1359150" y="540941"/>
            <a:ext cx="9144000" cy="2387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600" kern="1200">
                <a:solidFill>
                  <a:schemeClr val="accent3"/>
                </a:solidFill>
                <a:latin typeface="Ziggurat HTF-Black" pitchFamily="2" charset="77"/>
                <a:ea typeface="+mj-ea"/>
                <a:cs typeface="+mj-cs"/>
              </a:defRPr>
            </a:lvl1pPr>
          </a:lstStyle>
          <a:p>
            <a:pPr rtl="0"/>
            <a:r>
              <a:rPr lang="ga" sz="4800" b="0" i="0" u="none" kern="0" baseline="0" dirty="0">
                <a:solidFill>
                  <a:schemeClr val="accent2">
                    <a:lumMod val="100000"/>
                  </a:schemeClr>
                </a:solidFill>
                <a:latin typeface="Ziggurat HTF-Black"/>
                <a:cs typeface="+mn-cs"/>
                <a:sym typeface="Ziggurat HTF-Black"/>
              </a:rPr>
              <a:t>DUAISEANNA CHÚNAMH ÉIREANN:</a:t>
            </a:r>
            <a:r>
              <a:rPr lang="ga" sz="4800" b="0" i="0" u="none" kern="0" baseline="0" dirty="0">
                <a:solidFill>
                  <a:srgbClr val="B8028A">
                    <a:lumMod val="100000"/>
                  </a:srgbClr>
                </a:solidFill>
                <a:latin typeface="Ziggurat HTF-Black"/>
                <a:cs typeface="+mn-cs"/>
                <a:sym typeface="Ziggurat HTF-Black"/>
              </a:rPr>
              <a:t> AN DOMHAN SEO AGAINNE, </a:t>
            </a:r>
            <a:r>
              <a:rPr lang="ga" sz="4800" b="0" i="0" u="none" kern="0" baseline="0" dirty="0">
                <a:solidFill>
                  <a:schemeClr val="accent2">
                    <a:lumMod val="100000"/>
                  </a:schemeClr>
                </a:solidFill>
                <a:latin typeface="Ziggurat HTF-Black"/>
                <a:cs typeface="+mn-cs"/>
                <a:sym typeface="Ziggurat HTF-Black"/>
              </a:rPr>
              <a:t>2023</a:t>
            </a:r>
            <a:endParaRPr lang="ga" sz="4800" kern="0" dirty="0">
              <a:solidFill>
                <a:schemeClr val="accent2">
                  <a:lumMod val="100000"/>
                </a:schemeClr>
              </a:solidFill>
              <a:latin typeface="Ziggurat HTF-Black"/>
              <a:cs typeface="+mn-cs"/>
              <a:sym typeface="Ziggurat HTF-Black"/>
            </a:endParaRPr>
          </a:p>
        </p:txBody>
      </p:sp>
      <p:pic>
        <p:nvPicPr>
          <p:cNvPr id="12" name="Picture 11" descr="A picture containing mug, sitting, dark, table&#10;&#10;Description automatically generated">
            <a:extLst>
              <a:ext uri="{FF2B5EF4-FFF2-40B4-BE49-F238E27FC236}">
                <a16:creationId xmlns:a16="http://schemas.microsoft.com/office/drawing/2014/main" id="{095DBA0B-31D2-4149-AF73-BF679483E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272" y="4175106"/>
            <a:ext cx="2222216" cy="2632957"/>
          </a:xfrm>
          <a:prstGeom prst="rect">
            <a:avLst/>
          </a:prstGeom>
        </p:spPr>
      </p:pic>
      <p:pic>
        <p:nvPicPr>
          <p:cNvPr id="3" name="Picture 2" descr="A picture containing object, light, lamp&#10;&#10;Description automatically generated">
            <a:extLst>
              <a:ext uri="{FF2B5EF4-FFF2-40B4-BE49-F238E27FC236}">
                <a16:creationId xmlns:a16="http://schemas.microsoft.com/office/drawing/2014/main" id="{B6131401-B5B1-B24B-9DD6-FFF4D90C7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865" y="778827"/>
            <a:ext cx="1915315" cy="1625847"/>
          </a:xfrm>
          <a:prstGeom prst="rect">
            <a:avLst/>
          </a:prstGeom>
        </p:spPr>
      </p:pic>
      <p:pic>
        <p:nvPicPr>
          <p:cNvPr id="6" name="Picture 5" descr="A picture containing object, lamp, light&#10;&#10;Description automatically generated">
            <a:extLst>
              <a:ext uri="{FF2B5EF4-FFF2-40B4-BE49-F238E27FC236}">
                <a16:creationId xmlns:a16="http://schemas.microsoft.com/office/drawing/2014/main" id="{1BC774C2-AE80-3F41-ADA3-4A6AEDB70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1176" y="3414748"/>
            <a:ext cx="1204016" cy="819731"/>
          </a:xfrm>
          <a:prstGeom prst="rect">
            <a:avLst/>
          </a:prstGeom>
        </p:spPr>
      </p:pic>
      <p:pic>
        <p:nvPicPr>
          <p:cNvPr id="9" name="Picture 8" descr="A picture containing object, lamp, light&#10;&#10;Description automatically generated">
            <a:extLst>
              <a:ext uri="{FF2B5EF4-FFF2-40B4-BE49-F238E27FC236}">
                <a16:creationId xmlns:a16="http://schemas.microsoft.com/office/drawing/2014/main" id="{72DA8BDA-0B45-C54B-AE6B-550BB3EFA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309" y="2873035"/>
            <a:ext cx="1639191" cy="1090062"/>
          </a:xfrm>
          <a:prstGeom prst="rect">
            <a:avLst/>
          </a:prstGeom>
        </p:spPr>
      </p:pic>
      <p:pic>
        <p:nvPicPr>
          <p:cNvPr id="13" name="Picture 12" descr="A picture containing object, lamp, light&#10;&#10;Description automatically generated">
            <a:extLst>
              <a:ext uri="{FF2B5EF4-FFF2-40B4-BE49-F238E27FC236}">
                <a16:creationId xmlns:a16="http://schemas.microsoft.com/office/drawing/2014/main" id="{B4EFDD84-15B2-EA4B-B30B-6FA52B5CE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2850" y="1570348"/>
            <a:ext cx="2244217" cy="1527623"/>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3B3CD0CC-28C3-5C49-B351-AD4776DC74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1299" y="3992378"/>
            <a:ext cx="2982420" cy="3032363"/>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928EA0EC-263D-C44D-9297-9EF999D8F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2330" y="3203104"/>
            <a:ext cx="2674107" cy="2718886"/>
          </a:xfrm>
          <a:prstGeom prst="rect">
            <a:avLst/>
          </a:prstGeom>
        </p:spPr>
      </p:pic>
      <p:pic>
        <p:nvPicPr>
          <p:cNvPr id="17" name="Picture 16" descr="A close up of a sign&#10;&#10;Description automatically generated">
            <a:extLst>
              <a:ext uri="{FF2B5EF4-FFF2-40B4-BE49-F238E27FC236}">
                <a16:creationId xmlns:a16="http://schemas.microsoft.com/office/drawing/2014/main" id="{F869D841-5980-5C47-9B94-971513F867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725" y="6248985"/>
            <a:ext cx="707036" cy="787840"/>
          </a:xfrm>
          <a:prstGeom prst="rect">
            <a:avLst/>
          </a:prstGeom>
        </p:spPr>
      </p:pic>
      <p:pic>
        <p:nvPicPr>
          <p:cNvPr id="19" name="Picture 18" descr="A close up of a sign&#10;&#10;Description automatically generated">
            <a:extLst>
              <a:ext uri="{FF2B5EF4-FFF2-40B4-BE49-F238E27FC236}">
                <a16:creationId xmlns:a16="http://schemas.microsoft.com/office/drawing/2014/main" id="{3D43AAB8-D138-464C-B8BB-AB4FA12DE3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05577" y="5343301"/>
            <a:ext cx="553273" cy="616504"/>
          </a:xfrm>
          <a:prstGeom prst="rect">
            <a:avLst/>
          </a:prstGeom>
        </p:spPr>
      </p:pic>
      <p:pic>
        <p:nvPicPr>
          <p:cNvPr id="4" name="Picture 3">
            <a:extLst>
              <a:ext uri="{FF2B5EF4-FFF2-40B4-BE49-F238E27FC236}">
                <a16:creationId xmlns:a16="http://schemas.microsoft.com/office/drawing/2014/main" id="{107F53B5-C74D-0544-AD94-25CE4F48A9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6702" y="4116543"/>
            <a:ext cx="951798" cy="1950407"/>
          </a:xfrm>
          <a:prstGeom prst="rect">
            <a:avLst/>
          </a:prstGeom>
        </p:spPr>
      </p:pic>
      <p:pic>
        <p:nvPicPr>
          <p:cNvPr id="7" name="Picture 6" descr="A picture containing sitting, table, cake, bear&#10;&#10;Description automatically generated">
            <a:extLst>
              <a:ext uri="{FF2B5EF4-FFF2-40B4-BE49-F238E27FC236}">
                <a16:creationId xmlns:a16="http://schemas.microsoft.com/office/drawing/2014/main" id="{4288EA92-1019-D448-9075-0B2C759F7D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0352" y="3546766"/>
            <a:ext cx="3304515" cy="4209574"/>
          </a:xfrm>
          <a:prstGeom prst="rect">
            <a:avLst/>
          </a:prstGeom>
        </p:spPr>
      </p:pic>
    </p:spTree>
    <p:extLst>
      <p:ext uri="{BB962C8B-B14F-4D97-AF65-F5344CB8AC3E}">
        <p14:creationId xmlns:p14="http://schemas.microsoft.com/office/powerpoint/2010/main" val="102569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0D7DC0-EC37-CE4D-B091-C98DAAF2F201}"/>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Gníomhaíocht 4</a:t>
            </a:r>
            <a:endParaRPr lang="ga" sz="4400" dirty="0">
              <a:latin typeface="Ziggurat HTF-Black"/>
              <a:cs typeface="+mn-cs"/>
              <a:sym typeface="Ziggurat HTF-Black"/>
            </a:endParaRPr>
          </a:p>
        </p:txBody>
      </p:sp>
      <p:pic>
        <p:nvPicPr>
          <p:cNvPr id="3" name="Picture 2">
            <a:extLst>
              <a:ext uri="{FF2B5EF4-FFF2-40B4-BE49-F238E27FC236}">
                <a16:creationId xmlns:a16="http://schemas.microsoft.com/office/drawing/2014/main" id="{418794B1-3DD7-D876-BE2A-391D80E24174}"/>
              </a:ext>
            </a:extLst>
          </p:cNvPr>
          <p:cNvPicPr>
            <a:picLocks noChangeAspect="1"/>
          </p:cNvPicPr>
          <p:nvPr/>
        </p:nvPicPr>
        <p:blipFill rotWithShape="1">
          <a:blip r:embed="rId3"/>
          <a:srcRect r="803" b="2336"/>
          <a:stretch/>
        </p:blipFill>
        <p:spPr>
          <a:xfrm>
            <a:off x="232410" y="884167"/>
            <a:ext cx="10892790" cy="5580134"/>
          </a:xfrm>
          <a:prstGeom prst="rect">
            <a:avLst/>
          </a:prstGeom>
        </p:spPr>
      </p:pic>
    </p:spTree>
    <p:extLst>
      <p:ext uri="{BB962C8B-B14F-4D97-AF65-F5344CB8AC3E}">
        <p14:creationId xmlns:p14="http://schemas.microsoft.com/office/powerpoint/2010/main" val="103718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0FBA5F9-5B20-9642-9D66-47EBD4467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0" y="1000190"/>
            <a:ext cx="3088242" cy="5925469"/>
          </a:xfrm>
          <a:prstGeom prst="rect">
            <a:avLst/>
          </a:prstGeom>
        </p:spPr>
      </p:pic>
      <p:sp>
        <p:nvSpPr>
          <p:cNvPr id="7" name="TextBox 6">
            <a:extLst>
              <a:ext uri="{FF2B5EF4-FFF2-40B4-BE49-F238E27FC236}">
                <a16:creationId xmlns:a16="http://schemas.microsoft.com/office/drawing/2014/main" id="{F681D2B8-9FA5-43DA-AE85-61C6E5662693}"/>
              </a:ext>
            </a:extLst>
          </p:cNvPr>
          <p:cNvSpPr txBox="1"/>
          <p:nvPr/>
        </p:nvSpPr>
        <p:spPr>
          <a:xfrm>
            <a:off x="6131808" y="1403194"/>
            <a:ext cx="5617027" cy="646331"/>
          </a:xfrm>
          <a:prstGeom prst="rect">
            <a:avLst/>
          </a:prstGeom>
          <a:solidFill>
            <a:schemeClr val="accent1">
              <a:lumMod val="20000"/>
              <a:lumOff val="80000"/>
            </a:schemeClr>
          </a:solidFill>
          <a:ln w="28575">
            <a:noFill/>
          </a:ln>
        </p:spPr>
        <p:txBody>
          <a:bodyPr wrap="square" rtlCol="0">
            <a:spAutoFit/>
          </a:bodyPr>
          <a:lstStyle/>
          <a:p>
            <a:pPr algn="ctr" rtl="0"/>
            <a:r>
              <a:rPr lang="ga" b="0"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smaoineamh faoin gciall atá le ‘Comhionannas do Chách’</a:t>
            </a:r>
          </a:p>
        </p:txBody>
      </p:sp>
      <p:sp>
        <p:nvSpPr>
          <p:cNvPr id="10" name="TextBox 9">
            <a:extLst>
              <a:ext uri="{FF2B5EF4-FFF2-40B4-BE49-F238E27FC236}">
                <a16:creationId xmlns:a16="http://schemas.microsoft.com/office/drawing/2014/main" id="{DA140021-BC5A-4BEF-BAF7-505D18E14966}"/>
              </a:ext>
            </a:extLst>
          </p:cNvPr>
          <p:cNvSpPr txBox="1"/>
          <p:nvPr/>
        </p:nvSpPr>
        <p:spPr>
          <a:xfrm>
            <a:off x="5460999" y="4978400"/>
            <a:ext cx="184731" cy="369332"/>
          </a:xfrm>
          <a:prstGeom prst="rect">
            <a:avLst/>
          </a:prstGeom>
          <a:noFill/>
        </p:spPr>
        <p:txBody>
          <a:bodyPr wrap="square" rtlCol="0">
            <a:spAutoFit/>
          </a:bodyPr>
          <a:lstStyle/>
          <a:p>
            <a:endParaRPr lang="ga" dirty="0"/>
          </a:p>
        </p:txBody>
      </p:sp>
      <p:sp>
        <p:nvSpPr>
          <p:cNvPr id="12" name="TextBox 11">
            <a:extLst>
              <a:ext uri="{FF2B5EF4-FFF2-40B4-BE49-F238E27FC236}">
                <a16:creationId xmlns:a16="http://schemas.microsoft.com/office/drawing/2014/main" id="{D1F8E31E-0250-4E20-A54B-F6725FBA28AA}"/>
              </a:ext>
            </a:extLst>
          </p:cNvPr>
          <p:cNvSpPr txBox="1"/>
          <p:nvPr/>
        </p:nvSpPr>
        <p:spPr>
          <a:xfrm>
            <a:off x="5876999" y="4501272"/>
            <a:ext cx="6126644" cy="1508105"/>
          </a:xfrm>
          <a:prstGeom prst="rect">
            <a:avLst/>
          </a:prstGeom>
          <a:noFill/>
        </p:spPr>
        <p:txBody>
          <a:bodyPr wrap="square" rtlCol="0">
            <a:spAutoFit/>
          </a:bodyPr>
          <a:lstStyle/>
          <a:p>
            <a:pPr algn="ctr" rtl="0"/>
            <a:r>
              <a:rPr lang="ga" sz="3600" b="1" i="0" u="none" baseline="0" dirty="0">
                <a:solidFill>
                  <a:schemeClr val="accent3"/>
                </a:solidFill>
                <a:latin typeface="Ziggurat HTF-Black"/>
                <a:ea typeface="Ziggurat HTF-Black"/>
                <a:cs typeface="Ziggurat HTF-Black"/>
                <a:sym typeface="Ziggurat HTF-Black"/>
              </a:rPr>
              <a:t>AN-MHAITH AR FAD!</a:t>
            </a:r>
          </a:p>
          <a:p>
            <a:pPr algn="ctr" rtl="0"/>
            <a:r>
              <a:rPr lang="ga" sz="2800" b="1" i="0" u="none" baseline="0" dirty="0">
                <a:solidFill>
                  <a:schemeClr val="accent2"/>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Is iontach naGníomhaithe Spriocanna Domhanda sibh!</a:t>
            </a:r>
          </a:p>
        </p:txBody>
      </p:sp>
      <p:sp>
        <p:nvSpPr>
          <p:cNvPr id="9" name="TextBox 8">
            <a:extLst>
              <a:ext uri="{FF2B5EF4-FFF2-40B4-BE49-F238E27FC236}">
                <a16:creationId xmlns:a16="http://schemas.microsoft.com/office/drawing/2014/main" id="{4FD3D95F-6402-954D-8057-0FB258054120}"/>
              </a:ext>
            </a:extLst>
          </p:cNvPr>
          <p:cNvSpPr txBox="1"/>
          <p:nvPr/>
        </p:nvSpPr>
        <p:spPr>
          <a:xfrm>
            <a:off x="6131808" y="2111333"/>
            <a:ext cx="5617027" cy="872483"/>
          </a:xfrm>
          <a:prstGeom prst="rect">
            <a:avLst/>
          </a:prstGeom>
          <a:solidFill>
            <a:schemeClr val="accent6">
              <a:lumMod val="20000"/>
              <a:lumOff val="80000"/>
            </a:schemeClr>
          </a:solidFill>
          <a:ln w="28575">
            <a:noFill/>
          </a:ln>
        </p:spPr>
        <p:txBody>
          <a:bodyPr wrap="square" rtlCol="0">
            <a:spAutoFit/>
          </a:bodyPr>
          <a:lstStyle/>
          <a:p>
            <a:pPr algn="ctr" rtl="0">
              <a:lnSpc>
                <a:spcPct val="150000"/>
              </a:lnSpc>
            </a:pPr>
            <a:r>
              <a:rPr lang="ga" b="0" i="0" u="none" baseline="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féachaint ar na Spriocanna Domhanda um Fhorbairt Inbhuanaithe</a:t>
            </a:r>
          </a:p>
        </p:txBody>
      </p:sp>
      <p:sp>
        <p:nvSpPr>
          <p:cNvPr id="11" name="TextBox 10">
            <a:extLst>
              <a:ext uri="{FF2B5EF4-FFF2-40B4-BE49-F238E27FC236}">
                <a16:creationId xmlns:a16="http://schemas.microsoft.com/office/drawing/2014/main" id="{AF6717D0-F99C-A047-8551-9A1BD8C31704}"/>
              </a:ext>
            </a:extLst>
          </p:cNvPr>
          <p:cNvSpPr txBox="1"/>
          <p:nvPr/>
        </p:nvSpPr>
        <p:spPr>
          <a:xfrm>
            <a:off x="6131808" y="3386780"/>
            <a:ext cx="5617027" cy="872483"/>
          </a:xfrm>
          <a:prstGeom prst="rect">
            <a:avLst/>
          </a:prstGeom>
          <a:solidFill>
            <a:schemeClr val="accent4">
              <a:lumMod val="20000"/>
              <a:lumOff val="80000"/>
            </a:schemeClr>
          </a:solidFill>
          <a:ln w="28575">
            <a:noFill/>
          </a:ln>
        </p:spPr>
        <p:txBody>
          <a:bodyPr wrap="square" rtlCol="0">
            <a:spAutoFit/>
          </a:bodyPr>
          <a:lstStyle/>
          <a:p>
            <a:pPr algn="ctr" rtl="0">
              <a:lnSpc>
                <a:spcPct val="150000"/>
              </a:lnSpc>
            </a:pPr>
            <a:r>
              <a:rPr lang="ga" b="0"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teacht suas le smaointe chun na Spriocanna Domhanda a bhaint amach</a:t>
            </a:r>
          </a:p>
        </p:txBody>
      </p:sp>
      <p:sp>
        <p:nvSpPr>
          <p:cNvPr id="13" name="TextBox 12">
            <a:extLst>
              <a:ext uri="{FF2B5EF4-FFF2-40B4-BE49-F238E27FC236}">
                <a16:creationId xmlns:a16="http://schemas.microsoft.com/office/drawing/2014/main" id="{5B4189BB-62F0-9344-B84A-621FC9DD6587}"/>
              </a:ext>
            </a:extLst>
          </p:cNvPr>
          <p:cNvSpPr txBox="1"/>
          <p:nvPr/>
        </p:nvSpPr>
        <p:spPr>
          <a:xfrm>
            <a:off x="5953853" y="862370"/>
            <a:ext cx="5972938" cy="369332"/>
          </a:xfrm>
          <a:prstGeom prst="rect">
            <a:avLst/>
          </a:prstGeom>
          <a:noFill/>
        </p:spPr>
        <p:txBody>
          <a:bodyPr wrap="square" rtlCol="0">
            <a:spAutoFit/>
          </a:bodyPr>
          <a:lstStyle/>
          <a:p>
            <a:pPr algn="ctr" rtl="0"/>
            <a:r>
              <a:rPr lang="ga" b="1" i="0" u="none" baseline="0" dirty="0">
                <a:solidFill>
                  <a:schemeClr val="tx1">
                    <a:lumMod val="85000"/>
                    <a:lumOff val="15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D’fhoghlaimíomar na rudaí seo a leanas a dhéanamh…</a:t>
            </a:r>
          </a:p>
        </p:txBody>
      </p:sp>
      <p:pic>
        <p:nvPicPr>
          <p:cNvPr id="16" name="Picture 15" descr="Diagram&#10;&#10;Description automatically generated">
            <a:extLst>
              <a:ext uri="{FF2B5EF4-FFF2-40B4-BE49-F238E27FC236}">
                <a16:creationId xmlns:a16="http://schemas.microsoft.com/office/drawing/2014/main" id="{1040A0CF-005E-2941-9AA3-B645748B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08" y="611706"/>
            <a:ext cx="2081306" cy="2775074"/>
          </a:xfrm>
          <a:prstGeom prst="rect">
            <a:avLst/>
          </a:prstGeom>
        </p:spPr>
      </p:pic>
      <p:pic>
        <p:nvPicPr>
          <p:cNvPr id="18" name="Picture 17" descr="Background pattern&#10;&#10;Description automatically generated">
            <a:extLst>
              <a:ext uri="{FF2B5EF4-FFF2-40B4-BE49-F238E27FC236}">
                <a16:creationId xmlns:a16="http://schemas.microsoft.com/office/drawing/2014/main" id="{C514B42B-22C1-0641-B02A-CADC81CBA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651" y="3152161"/>
            <a:ext cx="1802452" cy="1641339"/>
          </a:xfrm>
          <a:prstGeom prst="rect">
            <a:avLst/>
          </a:prstGeom>
        </p:spPr>
      </p:pic>
      <p:pic>
        <p:nvPicPr>
          <p:cNvPr id="14" name="Picture 13">
            <a:extLst>
              <a:ext uri="{FF2B5EF4-FFF2-40B4-BE49-F238E27FC236}">
                <a16:creationId xmlns:a16="http://schemas.microsoft.com/office/drawing/2014/main" id="{5CF68D62-5E35-7F41-A33D-2DAB79D620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2247" y="4193243"/>
            <a:ext cx="2311605" cy="2918692"/>
          </a:xfrm>
          <a:prstGeom prst="rect">
            <a:avLst/>
          </a:prstGeom>
        </p:spPr>
      </p:pic>
    </p:spTree>
    <p:extLst>
      <p:ext uri="{BB962C8B-B14F-4D97-AF65-F5344CB8AC3E}">
        <p14:creationId xmlns:p14="http://schemas.microsoft.com/office/powerpoint/2010/main" val="3105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44444E-6 L 0.0013 0.29328 " pathEditMode="relative" rAng="0" ptsTypes="AA">
                                      <p:cBhvr>
                                        <p:cTn id="6" dur="1000" fill="hold"/>
                                        <p:tgtEl>
                                          <p:spTgt spid="16"/>
                                        </p:tgtEl>
                                        <p:attrNameLst>
                                          <p:attrName>ppt_x</p:attrName>
                                          <p:attrName>ppt_y</p:attrName>
                                        </p:attrNameLst>
                                      </p:cBhvr>
                                      <p:rCtr x="104" y="1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ipart&#10;&#10;Description automatically generated">
            <a:extLst>
              <a:ext uri="{FF2B5EF4-FFF2-40B4-BE49-F238E27FC236}">
                <a16:creationId xmlns:a16="http://schemas.microsoft.com/office/drawing/2014/main" id="{4B73434F-3C32-A14C-7CC2-8BA044AA4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524" y="695205"/>
            <a:ext cx="7772400" cy="3482035"/>
          </a:xfrm>
          <a:prstGeom prst="rect">
            <a:avLst/>
          </a:prstGeom>
        </p:spPr>
      </p:pic>
      <p:sp>
        <p:nvSpPr>
          <p:cNvPr id="5" name="Title 5">
            <a:extLst>
              <a:ext uri="{FF2B5EF4-FFF2-40B4-BE49-F238E27FC236}">
                <a16:creationId xmlns:a16="http://schemas.microsoft.com/office/drawing/2014/main" id="{0D715C2E-F6C8-B249-9320-B10954545D5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Smaoineamh faoi iontráil ar na Duaiseanna…</a:t>
            </a:r>
            <a:endParaRPr lang="ga" sz="4400" dirty="0">
              <a:latin typeface="Ziggurat HTF-Black"/>
              <a:cs typeface="+mn-cs"/>
              <a:sym typeface="Ziggurat HTF-Black"/>
            </a:endParaRPr>
          </a:p>
        </p:txBody>
      </p:sp>
      <p:sp>
        <p:nvSpPr>
          <p:cNvPr id="10" name="Title 5">
            <a:extLst>
              <a:ext uri="{FF2B5EF4-FFF2-40B4-BE49-F238E27FC236}">
                <a16:creationId xmlns:a16="http://schemas.microsoft.com/office/drawing/2014/main" id="{14FDF484-1744-FD43-8B82-59EE9ED22940}"/>
              </a:ext>
            </a:extLst>
          </p:cNvPr>
          <p:cNvSpPr txBox="1">
            <a:spLocks/>
          </p:cNvSpPr>
          <p:nvPr/>
        </p:nvSpPr>
        <p:spPr>
          <a:xfrm>
            <a:off x="9071516" y="4333458"/>
            <a:ext cx="2410020" cy="4313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ctr" rtl="0"/>
            <a:r>
              <a:rPr lang="ga" sz="2800" b="0" i="0" u="none" baseline="0">
                <a:solidFill>
                  <a:schemeClr val="bg1"/>
                </a:solidFill>
                <a:latin typeface="Ziggurat HTF-Black"/>
                <a:cs typeface="+mn-cs"/>
                <a:sym typeface="Ziggurat HTF-Black"/>
              </a:rPr>
              <a:t>2030</a:t>
            </a:r>
            <a:endParaRPr lang="ga" sz="2800" dirty="0">
              <a:solidFill>
                <a:schemeClr val="bg1"/>
              </a:solidFill>
              <a:latin typeface="Ziggurat HTF-Black"/>
              <a:cs typeface="+mn-cs"/>
              <a:sym typeface="Ziggurat HTF-Black"/>
            </a:endParaRPr>
          </a:p>
        </p:txBody>
      </p:sp>
      <p:grpSp>
        <p:nvGrpSpPr>
          <p:cNvPr id="11" name="Group 10">
            <a:extLst>
              <a:ext uri="{FF2B5EF4-FFF2-40B4-BE49-F238E27FC236}">
                <a16:creationId xmlns:a16="http://schemas.microsoft.com/office/drawing/2014/main" id="{5086E9E9-B795-D16E-218C-76E66A5EE89F}"/>
              </a:ext>
            </a:extLst>
          </p:cNvPr>
          <p:cNvGrpSpPr/>
          <p:nvPr/>
        </p:nvGrpSpPr>
        <p:grpSpPr>
          <a:xfrm>
            <a:off x="156076" y="2517144"/>
            <a:ext cx="8024243" cy="4495336"/>
            <a:chOff x="3685980" y="98972"/>
            <a:chExt cx="12064968" cy="6759028"/>
          </a:xfrm>
        </p:grpSpPr>
        <p:pic>
          <p:nvPicPr>
            <p:cNvPr id="4" name="Picture 3" descr="A white mask with a black background&#10;&#10;Description automatically generated with low confidence">
              <a:extLst>
                <a:ext uri="{FF2B5EF4-FFF2-40B4-BE49-F238E27FC236}">
                  <a16:creationId xmlns:a16="http://schemas.microsoft.com/office/drawing/2014/main" id="{1F71DCEA-59FA-C775-9485-AE2E996BA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980" y="635000"/>
              <a:ext cx="4914900" cy="6223000"/>
            </a:xfrm>
            <a:prstGeom prst="rect">
              <a:avLst/>
            </a:prstGeom>
          </p:spPr>
        </p:pic>
        <p:pic>
          <p:nvPicPr>
            <p:cNvPr id="7" name="Picture 6">
              <a:extLst>
                <a:ext uri="{FF2B5EF4-FFF2-40B4-BE49-F238E27FC236}">
                  <a16:creationId xmlns:a16="http://schemas.microsoft.com/office/drawing/2014/main" id="{7364716E-5583-DBED-6E63-CA70AF39F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014" y="98972"/>
              <a:ext cx="4914900" cy="6223000"/>
            </a:xfrm>
            <a:prstGeom prst="rect">
              <a:avLst/>
            </a:prstGeom>
          </p:spPr>
        </p:pic>
        <p:pic>
          <p:nvPicPr>
            <p:cNvPr id="9" name="Picture 8">
              <a:extLst>
                <a:ext uri="{FF2B5EF4-FFF2-40B4-BE49-F238E27FC236}">
                  <a16:creationId xmlns:a16="http://schemas.microsoft.com/office/drawing/2014/main" id="{DE29D927-2B2C-0D42-3005-17D68BA36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6248" y="239755"/>
              <a:ext cx="4584700" cy="6032500"/>
            </a:xfrm>
            <a:prstGeom prst="rect">
              <a:avLst/>
            </a:prstGeom>
          </p:spPr>
        </p:pic>
      </p:grpSp>
    </p:spTree>
    <p:extLst>
      <p:ext uri="{BB962C8B-B14F-4D97-AF65-F5344CB8AC3E}">
        <p14:creationId xmlns:p14="http://schemas.microsoft.com/office/powerpoint/2010/main" val="147357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4218204-30CC-554A-9DA9-789C07300D05}"/>
              </a:ext>
            </a:extLst>
          </p:cNvPr>
          <p:cNvSpPr>
            <a:spLocks noGrp="1"/>
          </p:cNvSpPr>
          <p:nvPr>
            <p:ph type="title"/>
          </p:nvPr>
        </p:nvSpPr>
        <p:spPr>
          <a:xfrm>
            <a:off x="309153" y="243577"/>
            <a:ext cx="10515600" cy="1325563"/>
          </a:xfrm>
        </p:spPr>
        <p:txBody>
          <a:bodyPr anchor="t">
            <a:normAutofit/>
          </a:bodyPr>
          <a:lstStyle/>
          <a:p>
            <a:pPr algn="l" rtl="0"/>
            <a:r>
              <a:rPr lang="ga" sz="4400" b="0" i="0" u="none" baseline="0">
                <a:latin typeface="Ziggurat HTF-Black"/>
                <a:cs typeface="+mn-cs"/>
                <a:sym typeface="Ziggurat HTF-Black"/>
              </a:rPr>
              <a:t>Naisc Churaclaim</a:t>
            </a:r>
            <a:endParaRPr lang="ga" sz="4400" dirty="0">
              <a:latin typeface="Ziggurat HTF-Black"/>
              <a:cs typeface="+mn-cs"/>
              <a:sym typeface="Ziggurat HTF-Black"/>
            </a:endParaRPr>
          </a:p>
        </p:txBody>
      </p:sp>
      <p:graphicFrame>
        <p:nvGraphicFramePr>
          <p:cNvPr id="7" name="Table 5">
            <a:extLst>
              <a:ext uri="{FF2B5EF4-FFF2-40B4-BE49-F238E27FC236}">
                <a16:creationId xmlns:a16="http://schemas.microsoft.com/office/drawing/2014/main" id="{CDDFAAFA-C9EA-4FAE-ADD5-1D2E38FC2355}"/>
              </a:ext>
            </a:extLst>
          </p:cNvPr>
          <p:cNvGraphicFramePr>
            <a:graphicFrameLocks noGrp="1"/>
          </p:cNvGraphicFramePr>
          <p:nvPr>
            <p:extLst>
              <p:ext uri="{D42A27DB-BD31-4B8C-83A1-F6EECF244321}">
                <p14:modId xmlns:p14="http://schemas.microsoft.com/office/powerpoint/2010/main" val="1143809975"/>
              </p:ext>
            </p:extLst>
          </p:nvPr>
        </p:nvGraphicFramePr>
        <p:xfrm>
          <a:off x="370113" y="1242529"/>
          <a:ext cx="11512734" cy="2723562"/>
        </p:xfrm>
        <a:graphic>
          <a:graphicData uri="http://schemas.openxmlformats.org/drawingml/2006/table">
            <a:tbl>
              <a:tblPr firstRow="1" bandRow="1">
                <a:tableStyleId>{91EBBBCC-DAD2-459C-BE2E-F6DE35CF9A28}</a:tableStyleId>
              </a:tblPr>
              <a:tblGrid>
                <a:gridCol w="3913178">
                  <a:extLst>
                    <a:ext uri="{9D8B030D-6E8A-4147-A177-3AD203B41FA5}">
                      <a16:colId xmlns:a16="http://schemas.microsoft.com/office/drawing/2014/main" val="3711116271"/>
                    </a:ext>
                  </a:extLst>
                </a:gridCol>
                <a:gridCol w="2711475">
                  <a:extLst>
                    <a:ext uri="{9D8B030D-6E8A-4147-A177-3AD203B41FA5}">
                      <a16:colId xmlns:a16="http://schemas.microsoft.com/office/drawing/2014/main" val="113760052"/>
                    </a:ext>
                  </a:extLst>
                </a:gridCol>
                <a:gridCol w="4888081">
                  <a:extLst>
                    <a:ext uri="{9D8B030D-6E8A-4147-A177-3AD203B41FA5}">
                      <a16:colId xmlns:a16="http://schemas.microsoft.com/office/drawing/2014/main" val="1599478832"/>
                    </a:ext>
                  </a:extLst>
                </a:gridCol>
              </a:tblGrid>
              <a:tr h="336242">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Réimse curaclaim</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tc>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Ábhar</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tc>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Snáithe</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tc>
                <a:extLst>
                  <a:ext uri="{0D108BD9-81ED-4DB2-BD59-A6C34878D82A}">
                    <a16:rowId xmlns:a16="http://schemas.microsoft.com/office/drawing/2014/main" val="574933301"/>
                  </a:ext>
                </a:extLst>
              </a:tr>
              <a:tr h="571612">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Oideachas Sóisialta, Imshaoil agus Eolaíochta (OSIE)</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tc>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Tíreolaíocht</a:t>
                      </a:r>
                    </a:p>
                    <a:p>
                      <a:pPr marL="0" marR="0" lvl="0" indent="0" algn="l" defTabSz="914400" rtl="0" eaLnBrk="1" fontAlgn="auto" latinLnBrk="0" hangingPunct="1">
                        <a:lnSpc>
                          <a:spcPct val="100000"/>
                        </a:lnSpc>
                        <a:spcBef>
                          <a:spcPts val="0"/>
                        </a:spcBef>
                        <a:spcAft>
                          <a:spcPts val="0"/>
                        </a:spcAft>
                        <a:buClrTx/>
                        <a:buSzTx/>
                        <a:buFontTx/>
                        <a:buNone/>
                        <a:tabLst/>
                        <a:defRPr/>
                      </a:pPr>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Eolaíocht</a:t>
                      </a:r>
                    </a:p>
                  </a:txBody>
                  <a:tcPr/>
                </a:tc>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Timpeallachtaí an duine</a:t>
                      </a:r>
                    </a:p>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Feasacht agus cúram an chomhshaoil</a:t>
                      </a:r>
                    </a:p>
                  </a:txBody>
                  <a:tcPr/>
                </a:tc>
                <a:extLst>
                  <a:ext uri="{0D108BD9-81ED-4DB2-BD59-A6C34878D82A}">
                    <a16:rowId xmlns:a16="http://schemas.microsoft.com/office/drawing/2014/main" val="2095718193"/>
                  </a:ext>
                </a:extLst>
              </a:tr>
              <a:tr h="336242">
                <a:tc gridSpan="2">
                  <a:txBody>
                    <a:bodyPr/>
                    <a:lstStyle/>
                    <a:p>
                      <a:pPr algn="l" rtl="0"/>
                      <a:r>
                        <a:rPr lang="ga" sz="1400" b="0" i="0" u="none" spc="0" baseline="0" dirty="0">
                          <a:solidFill>
                            <a:schemeClr val="tx1"/>
                          </a:solidFill>
                          <a:latin typeface="Trebuchet MS" panose="020B0603020202020204" pitchFamily="34" charset="0"/>
                          <a:ea typeface="+mn-ea"/>
                          <a:cs typeface="+mn-cs"/>
                          <a:sym typeface="Trebuchet MS" panose="020B0603020202020204" pitchFamily="34" charset="0"/>
                        </a:rPr>
                        <a:t>OSPS</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tc>
                <a:tc hMerge="1">
                  <a:txBody>
                    <a:bodyPr/>
                    <a:lstStyle/>
                    <a:p>
                      <a:endParaRPr lang="ga" dirty="0">
                        <a:solidFill>
                          <a:schemeClr val="tx1"/>
                        </a:solidFill>
                      </a:endParaRPr>
                    </a:p>
                  </a:txBody>
                  <a:tcPr/>
                </a:tc>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Mé féin agus an domhan mór</a:t>
                      </a:r>
                    </a:p>
                  </a:txBody>
                  <a:tcPr/>
                </a:tc>
                <a:extLst>
                  <a:ext uri="{0D108BD9-81ED-4DB2-BD59-A6C34878D82A}">
                    <a16:rowId xmlns:a16="http://schemas.microsoft.com/office/drawing/2014/main" val="1724519653"/>
                  </a:ext>
                </a:extLst>
              </a:tr>
              <a:tr h="806982">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Teanga bunscoile</a:t>
                      </a:r>
                    </a:p>
                  </a:txBody>
                  <a:tcPr>
                    <a:solidFill>
                      <a:srgbClr val="E6CBDA"/>
                    </a:solidFill>
                  </a:tcPr>
                </a:tc>
                <a:tc>
                  <a:txBody>
                    <a:bodyPr/>
                    <a:lstStyle/>
                    <a:p>
                      <a:pPr algn="l" rtl="0"/>
                      <a:r>
                        <a:rPr lang="ga" sz="1400" b="0" i="0" u="none" spc="0" baseline="0" dirty="0">
                          <a:solidFill>
                            <a:schemeClr val="tx1"/>
                          </a:solidFill>
                          <a:latin typeface="Trebuchet MS" panose="020B0603020202020204" pitchFamily="34" charset="0"/>
                          <a:ea typeface="+mn-ea"/>
                          <a:cs typeface="+mn-cs"/>
                          <a:sym typeface="Trebuchet MS" panose="020B0603020202020204" pitchFamily="34" charset="0"/>
                        </a:rPr>
                        <a:t>Gaeilge Teanga 1</a:t>
                      </a:r>
                    </a:p>
                  </a:txBody>
                  <a:tcPr>
                    <a:solidFill>
                      <a:srgbClr val="E6CBDA"/>
                    </a:solidFill>
                  </a:tcPr>
                </a:tc>
                <a:tc>
                  <a:txBody>
                    <a:bodyPr/>
                    <a:lstStyle/>
                    <a:p>
                      <a:pPr algn="l" rtl="0"/>
                      <a:r>
                        <a:rPr lang="ga" sz="1400" b="0" i="0" u="none" spc="0" baseline="0" dirty="0">
                          <a:solidFill>
                            <a:schemeClr val="tx1"/>
                          </a:solidFill>
                          <a:latin typeface="Trebuchet MS" panose="020B0603020202020204" pitchFamily="34" charset="0"/>
                          <a:ea typeface="+mn-ea"/>
                          <a:cs typeface="+mn-cs"/>
                          <a:sym typeface="Trebuchet MS" panose="020B0603020202020204" pitchFamily="34" charset="0"/>
                        </a:rPr>
                        <a:t>Teanga ó Bhéal</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p>
                      <a:pPr algn="l" rtl="0"/>
                      <a:r>
                        <a:rPr lang="ga" sz="1400" b="0" i="0" u="none" spc="0" baseline="0" dirty="0">
                          <a:solidFill>
                            <a:schemeClr val="tx1"/>
                          </a:solidFill>
                          <a:latin typeface="Trebuchet MS" panose="020B0603020202020204" pitchFamily="34" charset="0"/>
                          <a:ea typeface="+mn-ea"/>
                          <a:cs typeface="+mn-cs"/>
                          <a:sym typeface="Trebuchet MS" panose="020B0603020202020204" pitchFamily="34" charset="0"/>
                        </a:rPr>
                        <a:t>Léitheoireacht</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p>
                      <a:pPr algn="l" rtl="0"/>
                      <a:r>
                        <a:rPr lang="ga" sz="1400" b="0" i="0" u="none" spc="0" baseline="0" dirty="0">
                          <a:solidFill>
                            <a:schemeClr val="tx1"/>
                          </a:solidFill>
                          <a:latin typeface="Trebuchet MS" panose="020B0603020202020204" pitchFamily="34" charset="0"/>
                          <a:ea typeface="+mn-ea"/>
                          <a:cs typeface="+mn-cs"/>
                          <a:sym typeface="Trebuchet MS" panose="020B0603020202020204" pitchFamily="34" charset="0"/>
                        </a:rPr>
                        <a:t>Scríbhneoireacht</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solidFill>
                      <a:srgbClr val="E6CBDA"/>
                    </a:solidFill>
                  </a:tcPr>
                </a:tc>
                <a:extLst>
                  <a:ext uri="{0D108BD9-81ED-4DB2-BD59-A6C34878D82A}">
                    <a16:rowId xmlns:a16="http://schemas.microsoft.com/office/drawing/2014/main" val="423533069"/>
                  </a:ext>
                </a:extLst>
              </a:tr>
              <a:tr h="336242">
                <a:tc gridSpan="2">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Matamaitic</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solidFill>
                      <a:srgbClr val="F3E7ED"/>
                    </a:solidFill>
                  </a:tcPr>
                </a:tc>
                <a:tc hMerge="1">
                  <a:txBody>
                    <a:bodyPr/>
                    <a:lstStyle/>
                    <a:p>
                      <a:endParaRPr lang="ga" sz="1400" dirty="0">
                        <a:solidFill>
                          <a:schemeClr val="tx1"/>
                        </a:solidFill>
                      </a:endParaRPr>
                    </a:p>
                  </a:txBody>
                  <a:tcPr>
                    <a:solidFill>
                      <a:srgbClr val="F3E7ED"/>
                    </a:solidFill>
                  </a:tcPr>
                </a:tc>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Uimhreas</a:t>
                      </a:r>
                      <a:endParaRPr lang="ga" sz="1400" spc="0" dirty="0">
                        <a:solidFill>
                          <a:schemeClr val="tx1"/>
                        </a:solidFill>
                        <a:latin typeface="Trebuchet MS" panose="020B0603020202020204" pitchFamily="34" charset="0"/>
                        <a:ea typeface="+mn-ea"/>
                        <a:cs typeface="+mn-cs"/>
                        <a:sym typeface="Trebuchet MS" panose="020B0603020202020204" pitchFamily="34" charset="0"/>
                      </a:endParaRPr>
                    </a:p>
                  </a:txBody>
                  <a:tcPr>
                    <a:solidFill>
                      <a:srgbClr val="F3E7ED"/>
                    </a:solidFill>
                  </a:tcPr>
                </a:tc>
                <a:extLst>
                  <a:ext uri="{0D108BD9-81ED-4DB2-BD59-A6C34878D82A}">
                    <a16:rowId xmlns:a16="http://schemas.microsoft.com/office/drawing/2014/main" val="2135101779"/>
                  </a:ext>
                </a:extLst>
              </a:tr>
              <a:tr h="336242">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Oideachas Ealaíon</a:t>
                      </a:r>
                    </a:p>
                  </a:txBody>
                  <a:tcPr>
                    <a:solidFill>
                      <a:srgbClr val="E6CBDA"/>
                    </a:solidFill>
                  </a:tcPr>
                </a:tc>
                <a:tc>
                  <a:txBody>
                    <a:bodyPr/>
                    <a:lstStyle/>
                    <a:p>
                      <a:pPr algn="l" rtl="0"/>
                      <a:r>
                        <a:rPr lang="ga" sz="1400" b="0" i="0" u="none" spc="0" baseline="0">
                          <a:solidFill>
                            <a:schemeClr val="tx1"/>
                          </a:solidFill>
                          <a:latin typeface="Trebuchet MS" panose="020B0603020202020204" pitchFamily="34" charset="0"/>
                          <a:ea typeface="+mn-ea"/>
                          <a:cs typeface="+mn-cs"/>
                          <a:sym typeface="Trebuchet MS" panose="020B0603020202020204" pitchFamily="34" charset="0"/>
                        </a:rPr>
                        <a:t>Na hAmharcealaíona</a:t>
                      </a:r>
                    </a:p>
                  </a:txBody>
                  <a:tcPr>
                    <a:solidFill>
                      <a:srgbClr val="E6CBDA"/>
                    </a:solidFill>
                  </a:tcPr>
                </a:tc>
                <a:tc>
                  <a:txBody>
                    <a:bodyPr/>
                    <a:lstStyle/>
                    <a:p>
                      <a:pPr algn="l" rtl="0"/>
                      <a:r>
                        <a:rPr lang="ga" sz="1400" b="0" i="0" u="none" spc="0" baseline="0" dirty="0">
                          <a:solidFill>
                            <a:schemeClr val="tx1"/>
                          </a:solidFill>
                          <a:latin typeface="Trebuchet MS" panose="020B0603020202020204" pitchFamily="34" charset="0"/>
                          <a:ea typeface="+mn-ea"/>
                          <a:cs typeface="+mn-cs"/>
                          <a:sym typeface="Trebuchet MS" panose="020B0603020202020204" pitchFamily="34" charset="0"/>
                        </a:rPr>
                        <a:t>Líníocht</a:t>
                      </a:r>
                    </a:p>
                  </a:txBody>
                  <a:tcPr>
                    <a:solidFill>
                      <a:srgbClr val="E6CBDA"/>
                    </a:solidFill>
                  </a:tcPr>
                </a:tc>
                <a:extLst>
                  <a:ext uri="{0D108BD9-81ED-4DB2-BD59-A6C34878D82A}">
                    <a16:rowId xmlns:a16="http://schemas.microsoft.com/office/drawing/2014/main" val="1914772834"/>
                  </a:ext>
                </a:extLst>
              </a:tr>
            </a:tbl>
          </a:graphicData>
        </a:graphic>
      </p:graphicFrame>
      <p:pic>
        <p:nvPicPr>
          <p:cNvPr id="6" name="Picture 5">
            <a:extLst>
              <a:ext uri="{FF2B5EF4-FFF2-40B4-BE49-F238E27FC236}">
                <a16:creationId xmlns:a16="http://schemas.microsoft.com/office/drawing/2014/main" id="{04A9318B-8564-204A-8DA6-B09E0EB6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5" y="4520426"/>
            <a:ext cx="1064587" cy="2181531"/>
          </a:xfrm>
          <a:prstGeom prst="rect">
            <a:avLst/>
          </a:prstGeom>
        </p:spPr>
      </p:pic>
      <p:pic>
        <p:nvPicPr>
          <p:cNvPr id="3" name="Picture 2" descr="A close up of a sign&#10;&#10;Description automatically generated">
            <a:extLst>
              <a:ext uri="{FF2B5EF4-FFF2-40B4-BE49-F238E27FC236}">
                <a16:creationId xmlns:a16="http://schemas.microsoft.com/office/drawing/2014/main" id="{FD03CC71-7706-FD4E-90D4-5DC7BF288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045" y="4463357"/>
            <a:ext cx="1928283" cy="2723563"/>
          </a:xfrm>
          <a:prstGeom prst="rect">
            <a:avLst/>
          </a:prstGeom>
        </p:spPr>
      </p:pic>
    </p:spTree>
    <p:extLst>
      <p:ext uri="{BB962C8B-B14F-4D97-AF65-F5344CB8AC3E}">
        <p14:creationId xmlns:p14="http://schemas.microsoft.com/office/powerpoint/2010/main" val="35859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9FA1E63-7E91-458F-A85F-1DE3A12310F5}"/>
              </a:ext>
            </a:extLst>
          </p:cNvPr>
          <p:cNvGraphicFramePr>
            <a:graphicFrameLocks noGrp="1"/>
          </p:cNvGraphicFramePr>
          <p:nvPr>
            <p:extLst>
              <p:ext uri="{D42A27DB-BD31-4B8C-83A1-F6EECF244321}">
                <p14:modId xmlns:p14="http://schemas.microsoft.com/office/powerpoint/2010/main" val="3146279108"/>
              </p:ext>
            </p:extLst>
          </p:nvPr>
        </p:nvGraphicFramePr>
        <p:xfrm>
          <a:off x="231979" y="1107300"/>
          <a:ext cx="11742309" cy="4309059"/>
        </p:xfrm>
        <a:graphic>
          <a:graphicData uri="http://schemas.openxmlformats.org/drawingml/2006/table">
            <a:tbl>
              <a:tblPr firstRow="1" bandRow="1">
                <a:tableStyleId>{7DF18680-E054-41AD-8BC1-D1AEF772440D}</a:tableStyleId>
              </a:tblPr>
              <a:tblGrid>
                <a:gridCol w="972459">
                  <a:extLst>
                    <a:ext uri="{9D8B030D-6E8A-4147-A177-3AD203B41FA5}">
                      <a16:colId xmlns:a16="http://schemas.microsoft.com/office/drawing/2014/main" val="1391745972"/>
                    </a:ext>
                  </a:extLst>
                </a:gridCol>
                <a:gridCol w="3645146">
                  <a:extLst>
                    <a:ext uri="{9D8B030D-6E8A-4147-A177-3AD203B41FA5}">
                      <a16:colId xmlns:a16="http://schemas.microsoft.com/office/drawing/2014/main" val="3466948302"/>
                    </a:ext>
                  </a:extLst>
                </a:gridCol>
                <a:gridCol w="5961495">
                  <a:extLst>
                    <a:ext uri="{9D8B030D-6E8A-4147-A177-3AD203B41FA5}">
                      <a16:colId xmlns:a16="http://schemas.microsoft.com/office/drawing/2014/main" val="1246654132"/>
                    </a:ext>
                  </a:extLst>
                </a:gridCol>
                <a:gridCol w="1163209">
                  <a:extLst>
                    <a:ext uri="{9D8B030D-6E8A-4147-A177-3AD203B41FA5}">
                      <a16:colId xmlns:a16="http://schemas.microsoft.com/office/drawing/2014/main" val="2045338422"/>
                    </a:ext>
                  </a:extLst>
                </a:gridCol>
              </a:tblGrid>
              <a:tr h="727340">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Uimhir</a:t>
                      </a:r>
                    </a:p>
                  </a:txBody>
                  <a:tcPr/>
                </a:tc>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Ainm na gníomhaíochta</a:t>
                      </a:r>
                    </a:p>
                  </a:txBody>
                  <a:tcPr/>
                </a:tc>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Modheolaíochtaí</a:t>
                      </a:r>
                    </a:p>
                  </a:txBody>
                  <a:tcPr/>
                </a:tc>
                <a:tc>
                  <a:txBody>
                    <a:bodyPr/>
                    <a:lstStyle/>
                    <a:p>
                      <a:pPr algn="l" rtl="0"/>
                      <a:r>
                        <a:rPr lang="ga" sz="1400" b="1" i="0" u="none" spc="0" baseline="0">
                          <a:latin typeface="Trebuchet MS" panose="020B0603020202020204" pitchFamily="34" charset="0"/>
                          <a:ea typeface="+mn-ea"/>
                          <a:cs typeface="+mn-cs"/>
                          <a:sym typeface="Trebuchet MS" panose="020B0603020202020204" pitchFamily="34" charset="0"/>
                        </a:rPr>
                        <a:t>Sleamhnán</a:t>
                      </a:r>
                    </a:p>
                  </a:txBody>
                  <a:tcPr/>
                </a:tc>
                <a:extLst>
                  <a:ext uri="{0D108BD9-81ED-4DB2-BD59-A6C34878D82A}">
                    <a16:rowId xmlns:a16="http://schemas.microsoft.com/office/drawing/2014/main" val="878082858"/>
                  </a:ext>
                </a:extLst>
              </a:tr>
              <a:tr h="297848">
                <a:tc gridSpan="2">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Spriocanna foghlama</a:t>
                      </a:r>
                    </a:p>
                  </a:txBody>
                  <a:tcPr anchor="ctr"/>
                </a:tc>
                <a:tc hMerge="1">
                  <a:txBody>
                    <a:bodyPr/>
                    <a:lstStyle/>
                    <a:p>
                      <a:endParaRPr lang="ga" sz="1400" dirty="0"/>
                    </a:p>
                  </a:txBody>
                  <a:tcPr/>
                </a:tc>
                <a:tc>
                  <a:txBody>
                    <a:bodyPr/>
                    <a:lstStyle/>
                    <a:p>
                      <a:pPr algn="l" rtl="0">
                        <a:lnSpc>
                          <a:spcPct val="150000"/>
                        </a:lnSpc>
                      </a:pPr>
                      <a:r>
                        <a:rPr lang="ga" sz="1400" b="0" i="0" u="none" spc="0" baseline="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Na spriocanna </a:t>
                      </a:r>
                      <a:r>
                        <a:rPr lang="en-IE" sz="1400" b="0" i="0" u="none" spc="0" baseline="0" dirty="0" err="1">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foghlama</a:t>
                      </a:r>
                      <a:r>
                        <a:rPr lang="ga" sz="1400" b="0" i="0" u="none" spc="0" baseline="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 a chomhroinnt</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4</a:t>
                      </a:r>
                    </a:p>
                  </a:txBody>
                  <a:tcPr anchor="ctr"/>
                </a:tc>
                <a:extLst>
                  <a:ext uri="{0D108BD9-81ED-4DB2-BD59-A6C34878D82A}">
                    <a16:rowId xmlns:a16="http://schemas.microsoft.com/office/drawing/2014/main" val="983773265"/>
                  </a:ext>
                </a:extLst>
              </a:tr>
              <a:tr h="297848">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1</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Comhionannas do Chách</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Plé ranga uile</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5</a:t>
                      </a:r>
                    </a:p>
                  </a:txBody>
                  <a:tcPr anchor="ctr"/>
                </a:tc>
                <a:extLst>
                  <a:ext uri="{0D108BD9-81ED-4DB2-BD59-A6C34878D82A}">
                    <a16:rowId xmlns:a16="http://schemas.microsoft.com/office/drawing/2014/main" val="842285599"/>
                  </a:ext>
                </a:extLst>
              </a:tr>
              <a:tr h="365873">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2</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Na Spriocanna Domhanda um Fhorbairt Inbhuanaithe</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Ionchur | gníomhaíocht uimhearthachta</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6-7</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extLst>
                  <a:ext uri="{0D108BD9-81ED-4DB2-BD59-A6C34878D82A}">
                    <a16:rowId xmlns:a16="http://schemas.microsoft.com/office/drawing/2014/main" val="3530411141"/>
                  </a:ext>
                </a:extLst>
              </a:tr>
              <a:tr h="297848">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3</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Comhionannas agus na Spriocanna Domhanda</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Físeán gearr agus ceist éisteachta gníomhaí | plé ranga uile | obair bheirte</a:t>
                      </a:r>
                      <a:endParaRPr lang="ga" sz="1400" spc="0" dirty="0">
                        <a:latin typeface="Trebuchet MS" panose="020B0603020202020204" pitchFamily="34" charset="0"/>
                        <a:ea typeface="+mn-ea"/>
                        <a:cs typeface="+mn-cs"/>
                        <a:sym typeface="Trebuchet MS" panose="020B0603020202020204" pitchFamily="34" charset="0"/>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8-9</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p>
                      <a:pPr algn="l" rtl="0">
                        <a:lnSpc>
                          <a:spcPct val="150000"/>
                        </a:lnSpc>
                      </a:pPr>
                      <a:endParaRPr lang="ga" sz="1400" dirty="0">
                        <a:solidFill>
                          <a:schemeClr val="tx1">
                            <a:lumMod val="75000"/>
                            <a:lumOff val="25000"/>
                          </a:schemeClr>
                        </a:solidFill>
                      </a:endParaRPr>
                    </a:p>
                  </a:txBody>
                  <a:tcPr anchor="ctr"/>
                </a:tc>
                <a:extLst>
                  <a:ext uri="{0D108BD9-81ED-4DB2-BD59-A6C34878D82A}">
                    <a16:rowId xmlns:a16="http://schemas.microsoft.com/office/drawing/2014/main" val="1270845120"/>
                  </a:ext>
                </a:extLst>
              </a:tr>
              <a:tr h="297848">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3</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Gníomhaithe Spriocanna Domhanda</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ga" sz="1400" b="0" i="0" u="none" spc="0" baseline="0">
                          <a:latin typeface="Trebuchet MS" panose="020B0603020202020204" pitchFamily="34" charset="0"/>
                          <a:ea typeface="+mn-ea"/>
                          <a:cs typeface="+mn-cs"/>
                          <a:sym typeface="Trebuchet MS" panose="020B0603020202020204" pitchFamily="34" charset="0"/>
                        </a:rPr>
                        <a:t>Iontráil le haghaidh Dhuaiseanna Chúnamh Éireann: An Domhan Seo Againne, 2023: ionchur</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10</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extLst>
                  <a:ext uri="{0D108BD9-81ED-4DB2-BD59-A6C34878D82A}">
                    <a16:rowId xmlns:a16="http://schemas.microsoft.com/office/drawing/2014/main" val="357473003"/>
                  </a:ext>
                </a:extLst>
              </a:tr>
              <a:tr h="380047">
                <a:tc gridSpan="2">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Machnamh ar an bhfoghlaim</a:t>
                      </a:r>
                    </a:p>
                  </a:txBody>
                  <a:tcPr anchor="ctr"/>
                </a:tc>
                <a:tc hMerge="1">
                  <a:txBody>
                    <a:bodyPr/>
                    <a:lstStyle/>
                    <a:p>
                      <a:endParaRPr lang="ga"/>
                    </a:p>
                  </a:txBody>
                  <a:tcPr/>
                </a:tc>
                <a:tc>
                  <a:txBody>
                    <a:bodyPr/>
                    <a:lstStyle/>
                    <a:p>
                      <a:pPr algn="l" rtl="0">
                        <a:lnSpc>
                          <a:spcPct val="150000"/>
                        </a:lnSpc>
                      </a:pPr>
                      <a:r>
                        <a:rPr lang="ga" sz="1400" b="0" i="0" u="none" spc="0" baseline="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Na spriocanna </a:t>
                      </a:r>
                      <a:r>
                        <a:rPr lang="en-IE" sz="1400" b="0" i="0" u="none" spc="0" baseline="0" dirty="0" err="1">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foghlama</a:t>
                      </a:r>
                      <a:r>
                        <a:rPr lang="ga" sz="1400" b="0" i="0" u="none" spc="0" baseline="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 a sheiceáil</a:t>
                      </a:r>
                    </a:p>
                  </a:txBody>
                  <a:tcPr anchor="ct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11</a:t>
                      </a:r>
                    </a:p>
                  </a:txBody>
                  <a:tcPr anchor="ctr"/>
                </a:tc>
                <a:extLst>
                  <a:ext uri="{0D108BD9-81ED-4DB2-BD59-A6C34878D82A}">
                    <a16:rowId xmlns:a16="http://schemas.microsoft.com/office/drawing/2014/main" val="2465501223"/>
                  </a:ext>
                </a:extLst>
              </a:tr>
              <a:tr h="380047">
                <a:tc gridSpan="2">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Smaoineamh faoi iontráil ar na Duaiseanna</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tc hMerge="1">
                  <a:txBody>
                    <a:bodyPr/>
                    <a:lstStyle/>
                    <a:p>
                      <a:endParaRPr lang="ga"/>
                    </a:p>
                  </a:txBody>
                  <a:tcPr/>
                </a:tc>
                <a:tc>
                  <a:txBody>
                    <a:bodyPr/>
                    <a:lstStyle/>
                    <a:p>
                      <a:pPr algn="l" rtl="0">
                        <a:lnSpc>
                          <a:spcPct val="150000"/>
                        </a:lnSpc>
                      </a:pPr>
                      <a:r>
                        <a:rPr lang="ga" sz="1400" b="0" i="0" u="none" spc="0" baseline="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Póstaer 2030</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tc>
                  <a:txBody>
                    <a:bodyPr/>
                    <a:lstStyle/>
                    <a:p>
                      <a:pPr algn="l" rtl="0">
                        <a:lnSpc>
                          <a:spcPct val="150000"/>
                        </a:lnSpc>
                      </a:pPr>
                      <a:r>
                        <a:rPr lang="ga" sz="1400" b="0" i="0" u="none" spc="0" baseline="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rPr>
                        <a:t>12</a:t>
                      </a:r>
                      <a:endParaRPr lang="ga" sz="1400" spc="0" dirty="0">
                        <a:solidFill>
                          <a:schemeClr val="tx1">
                            <a:lumMod val="75000"/>
                            <a:lumOff val="25000"/>
                          </a:schemeClr>
                        </a:solidFill>
                        <a:latin typeface="Trebuchet MS" panose="020B0603020202020204" pitchFamily="34" charset="0"/>
                        <a:ea typeface="+mn-ea"/>
                        <a:cs typeface="+mn-cs"/>
                        <a:sym typeface="Trebuchet MS" panose="020B0603020202020204" pitchFamily="34" charset="0"/>
                      </a:endParaRPr>
                    </a:p>
                  </a:txBody>
                  <a:tcPr anchor="ctr"/>
                </a:tc>
                <a:extLst>
                  <a:ext uri="{0D108BD9-81ED-4DB2-BD59-A6C34878D82A}">
                    <a16:rowId xmlns:a16="http://schemas.microsoft.com/office/drawing/2014/main" val="613870935"/>
                  </a:ext>
                </a:extLst>
              </a:tr>
            </a:tbl>
          </a:graphicData>
        </a:graphic>
      </p:graphicFrame>
      <p:sp>
        <p:nvSpPr>
          <p:cNvPr id="5" name="Title 4">
            <a:extLst>
              <a:ext uri="{FF2B5EF4-FFF2-40B4-BE49-F238E27FC236}">
                <a16:creationId xmlns:a16="http://schemas.microsoft.com/office/drawing/2014/main" id="{72E07265-4C12-084C-941F-2E3CA5E6AB7A}"/>
              </a:ext>
            </a:extLst>
          </p:cNvPr>
          <p:cNvSpPr>
            <a:spLocks noGrp="1"/>
          </p:cNvSpPr>
          <p:nvPr>
            <p:ph type="title"/>
          </p:nvPr>
        </p:nvSpPr>
        <p:spPr>
          <a:xfrm>
            <a:off x="217712" y="51989"/>
            <a:ext cx="10515600" cy="1325563"/>
          </a:xfrm>
        </p:spPr>
        <p:txBody>
          <a:bodyPr/>
          <a:lstStyle/>
          <a:p>
            <a:pPr algn="l" rtl="0"/>
            <a:r>
              <a:rPr lang="ga" b="0" i="0" u="none" baseline="0">
                <a:latin typeface="Ziggurat HTF-Black"/>
                <a:cs typeface="+mn-cs"/>
                <a:sym typeface="Ziggurat HTF-Black"/>
              </a:rPr>
              <a:t>Ábhar an cheachta</a:t>
            </a:r>
            <a:endParaRPr lang="ga" dirty="0">
              <a:latin typeface="Ziggurat HTF-Black"/>
              <a:cs typeface="+mn-cs"/>
              <a:sym typeface="Ziggurat HTF-Black"/>
            </a:endParaRPr>
          </a:p>
        </p:txBody>
      </p:sp>
    </p:spTree>
    <p:extLst>
      <p:ext uri="{BB962C8B-B14F-4D97-AF65-F5344CB8AC3E}">
        <p14:creationId xmlns:p14="http://schemas.microsoft.com/office/powerpoint/2010/main" val="17480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94B4B-BA68-481E-B8D4-6647A8C8704E}"/>
              </a:ext>
            </a:extLst>
          </p:cNvPr>
          <p:cNvSpPr txBox="1"/>
          <p:nvPr/>
        </p:nvSpPr>
        <p:spPr>
          <a:xfrm>
            <a:off x="418031" y="2187135"/>
            <a:ext cx="3512921" cy="1430262"/>
          </a:xfrm>
          <a:prstGeom prst="rect">
            <a:avLst/>
          </a:prstGeom>
          <a:solidFill>
            <a:srgbClr val="FAE398"/>
          </a:solidFill>
          <a:ln w="28575">
            <a:noFill/>
          </a:ln>
        </p:spPr>
        <p:txBody>
          <a:bodyPr wrap="square" rtlCol="0" anchor="ctr">
            <a:noAutofit/>
          </a:bodyPr>
          <a:lstStyle/>
          <a:p>
            <a:pPr algn="ctr" rtl="0"/>
            <a:r>
              <a:rPr lang="ga" sz="2000" b="0" i="0" u="none" baseline="0">
                <a:solidFill>
                  <a:srgbClr val="73337E"/>
                </a:solidFill>
                <a:latin typeface="Ziggurat HTF-Black"/>
                <a:ea typeface="Ziggurat HTF-Black"/>
                <a:cs typeface="Ziggurat HTF-Black"/>
                <a:sym typeface="Ziggurat HTF-Black"/>
              </a:rPr>
              <a:t>smaoineamh faoin gciall atá le ‘Comhionannas do Chách’</a:t>
            </a:r>
          </a:p>
        </p:txBody>
      </p:sp>
      <p:sp>
        <p:nvSpPr>
          <p:cNvPr id="3" name="Title 2">
            <a:extLst>
              <a:ext uri="{FF2B5EF4-FFF2-40B4-BE49-F238E27FC236}">
                <a16:creationId xmlns:a16="http://schemas.microsoft.com/office/drawing/2014/main" id="{14F5297C-C470-084F-ABC2-5F64CAED5418}"/>
              </a:ext>
            </a:extLst>
          </p:cNvPr>
          <p:cNvSpPr>
            <a:spLocks noGrp="1"/>
          </p:cNvSpPr>
          <p:nvPr>
            <p:ph type="title"/>
          </p:nvPr>
        </p:nvSpPr>
        <p:spPr>
          <a:xfrm>
            <a:off x="277541" y="449382"/>
            <a:ext cx="10515600" cy="949324"/>
          </a:xfrm>
        </p:spPr>
        <p:txBody>
          <a:bodyPr anchor="t">
            <a:normAutofit fontScale="90000"/>
          </a:bodyPr>
          <a:lstStyle/>
          <a:p>
            <a:pPr algn="l" rtl="0"/>
            <a:r>
              <a:rPr lang="ga" sz="4400" b="0" i="0" u="none" baseline="0">
                <a:latin typeface="Ziggurat HTF-Black"/>
                <a:cs typeface="+mn-cs"/>
                <a:sym typeface="Ziggurat HTF-Black"/>
              </a:rPr>
              <a:t>Táimid ag foghlaim chun na rudaí seo a leanas a dhéanamh…</a:t>
            </a:r>
            <a:endParaRPr lang="ga" sz="4400" dirty="0">
              <a:latin typeface="Ziggurat HTF-Black"/>
              <a:cs typeface="+mn-cs"/>
              <a:sym typeface="Ziggurat HTF-Black"/>
            </a:endParaRPr>
          </a:p>
        </p:txBody>
      </p:sp>
      <p:sp>
        <p:nvSpPr>
          <p:cNvPr id="4" name="TextBox 3">
            <a:extLst>
              <a:ext uri="{FF2B5EF4-FFF2-40B4-BE49-F238E27FC236}">
                <a16:creationId xmlns:a16="http://schemas.microsoft.com/office/drawing/2014/main" id="{522A0745-35EA-1D4E-A2F7-04F66B8F3BE6}"/>
              </a:ext>
            </a:extLst>
          </p:cNvPr>
          <p:cNvSpPr txBox="1"/>
          <p:nvPr/>
        </p:nvSpPr>
        <p:spPr>
          <a:xfrm>
            <a:off x="4337647" y="2187135"/>
            <a:ext cx="3512921" cy="1430262"/>
          </a:xfrm>
          <a:prstGeom prst="rect">
            <a:avLst/>
          </a:prstGeom>
          <a:solidFill>
            <a:schemeClr val="accent4">
              <a:lumMod val="20000"/>
              <a:lumOff val="80000"/>
            </a:schemeClr>
          </a:solidFill>
          <a:ln w="28575">
            <a:noFill/>
          </a:ln>
        </p:spPr>
        <p:txBody>
          <a:bodyPr wrap="square" rtlCol="0" anchor="ctr">
            <a:noAutofit/>
          </a:bodyPr>
          <a:lstStyle/>
          <a:p>
            <a:pPr algn="ctr" rtl="0"/>
            <a:r>
              <a:rPr lang="ga" sz="2000" b="0" i="0" u="none" baseline="0">
                <a:solidFill>
                  <a:srgbClr val="B8028A"/>
                </a:solidFill>
                <a:latin typeface="Ziggurat HTF-Black"/>
                <a:ea typeface="Ziggurat HTF-Black"/>
                <a:cs typeface="Ziggurat HTF-Black"/>
                <a:sym typeface="Ziggurat HTF-Black"/>
              </a:rPr>
              <a:t>féachaint ar na Spriocanna Domhanda um Fhorbairt Inbhuanaithe</a:t>
            </a:r>
          </a:p>
        </p:txBody>
      </p:sp>
      <p:sp>
        <p:nvSpPr>
          <p:cNvPr id="5" name="TextBox 4">
            <a:extLst>
              <a:ext uri="{FF2B5EF4-FFF2-40B4-BE49-F238E27FC236}">
                <a16:creationId xmlns:a16="http://schemas.microsoft.com/office/drawing/2014/main" id="{273E0D47-3496-E94B-91C5-DA997B20F2D0}"/>
              </a:ext>
            </a:extLst>
          </p:cNvPr>
          <p:cNvSpPr txBox="1"/>
          <p:nvPr/>
        </p:nvSpPr>
        <p:spPr>
          <a:xfrm>
            <a:off x="8257263" y="2187136"/>
            <a:ext cx="3512921" cy="1430262"/>
          </a:xfrm>
          <a:prstGeom prst="rect">
            <a:avLst/>
          </a:prstGeom>
          <a:solidFill>
            <a:schemeClr val="tx2">
              <a:lumMod val="10000"/>
              <a:lumOff val="90000"/>
            </a:schemeClr>
          </a:solidFill>
          <a:ln w="28575">
            <a:noFill/>
          </a:ln>
        </p:spPr>
        <p:txBody>
          <a:bodyPr wrap="square" rtlCol="0" anchor="ctr">
            <a:noAutofit/>
          </a:bodyPr>
          <a:lstStyle/>
          <a:p>
            <a:pPr algn="ctr" rtl="0"/>
            <a:r>
              <a:rPr lang="ga" sz="2000" b="0" i="0" u="none" baseline="0">
                <a:solidFill>
                  <a:schemeClr val="accent4">
                    <a:lumMod val="50000"/>
                  </a:schemeClr>
                </a:solidFill>
                <a:latin typeface="Ziggurat HTF-Black"/>
                <a:ea typeface="Ziggurat HTF-Black"/>
                <a:cs typeface="Ziggurat HTF-Black"/>
                <a:sym typeface="Ziggurat HTF-Black"/>
              </a:rPr>
              <a:t>teacht suas le smaointe chun na Spriocanna Domhanda a bhaint amach </a:t>
            </a:r>
          </a:p>
        </p:txBody>
      </p:sp>
      <p:pic>
        <p:nvPicPr>
          <p:cNvPr id="7" name="Picture 6">
            <a:extLst>
              <a:ext uri="{FF2B5EF4-FFF2-40B4-BE49-F238E27FC236}">
                <a16:creationId xmlns:a16="http://schemas.microsoft.com/office/drawing/2014/main" id="{6002BF25-75ED-5E4F-840A-F7C65C40D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727" y="3725255"/>
            <a:ext cx="2982414" cy="3765673"/>
          </a:xfrm>
          <a:prstGeom prst="rect">
            <a:avLst/>
          </a:prstGeom>
        </p:spPr>
      </p:pic>
      <p:pic>
        <p:nvPicPr>
          <p:cNvPr id="9" name="Picture 8" descr="A close up of a sign&#10;&#10;Description automatically generated">
            <a:extLst>
              <a:ext uri="{FF2B5EF4-FFF2-40B4-BE49-F238E27FC236}">
                <a16:creationId xmlns:a16="http://schemas.microsoft.com/office/drawing/2014/main" id="{E1A5B7A3-78C5-F842-B730-5FDA007C1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60" y="4797712"/>
            <a:ext cx="1312278" cy="1853500"/>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D9E1A8BF-802C-AF4A-A8AA-3DC5586A9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003" y="4132398"/>
            <a:ext cx="2901863" cy="29513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9971761C-FB6B-624A-B963-ACA04A591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72" y="6368132"/>
            <a:ext cx="507958" cy="566161"/>
          </a:xfrm>
          <a:prstGeom prst="rect">
            <a:avLst/>
          </a:prstGeom>
        </p:spPr>
      </p:pic>
    </p:spTree>
    <p:extLst>
      <p:ext uri="{BB962C8B-B14F-4D97-AF65-F5344CB8AC3E}">
        <p14:creationId xmlns:p14="http://schemas.microsoft.com/office/powerpoint/2010/main" val="1400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qual Sign Means Relationship, Not Action - KP® Mathematics : KP®  Mathematics">
            <a:extLst>
              <a:ext uri="{FF2B5EF4-FFF2-40B4-BE49-F238E27FC236}">
                <a16:creationId xmlns:a16="http://schemas.microsoft.com/office/drawing/2014/main" id="{31B25278-E1C3-DCD9-39B1-D99D9E98266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1251" y="2432414"/>
            <a:ext cx="3611327" cy="24557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5">
            <a:extLst>
              <a:ext uri="{FF2B5EF4-FFF2-40B4-BE49-F238E27FC236}">
                <a16:creationId xmlns:a16="http://schemas.microsoft.com/office/drawing/2014/main" id="{53A587BF-4CC9-6846-A97C-E83533948A6D}"/>
              </a:ext>
            </a:extLst>
          </p:cNvPr>
          <p:cNvSpPr txBox="1">
            <a:spLocks/>
          </p:cNvSpPr>
          <p:nvPr/>
        </p:nvSpPr>
        <p:spPr>
          <a:xfrm>
            <a:off x="384232" y="268330"/>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Gníomhaíocht 1</a:t>
            </a:r>
            <a:endParaRPr lang="ga" sz="4400" dirty="0">
              <a:latin typeface="Ziggurat HTF-Black"/>
              <a:cs typeface="+mn-cs"/>
              <a:sym typeface="Ziggurat HTF-Black"/>
            </a:endParaRPr>
          </a:p>
        </p:txBody>
      </p:sp>
      <p:sp>
        <p:nvSpPr>
          <p:cNvPr id="10" name="Title 1">
            <a:extLst>
              <a:ext uri="{FF2B5EF4-FFF2-40B4-BE49-F238E27FC236}">
                <a16:creationId xmlns:a16="http://schemas.microsoft.com/office/drawing/2014/main" id="{618DCE2E-E883-4318-997F-8FEF24997E4D}"/>
              </a:ext>
            </a:extLst>
          </p:cNvPr>
          <p:cNvSpPr>
            <a:spLocks noGrp="1"/>
          </p:cNvSpPr>
          <p:nvPr>
            <p:ph type="title"/>
          </p:nvPr>
        </p:nvSpPr>
        <p:spPr>
          <a:xfrm>
            <a:off x="384232" y="457202"/>
            <a:ext cx="6945366" cy="1143000"/>
          </a:xfrm>
        </p:spPr>
        <p:txBody>
          <a:bodyPr>
            <a:normAutofit/>
          </a:bodyPr>
          <a:lstStyle/>
          <a:p>
            <a:pPr algn="l" rtl="0"/>
            <a:r>
              <a:rPr lang="ga" sz="3600" b="1" i="0" u="none" baseline="0">
                <a:solidFill>
                  <a:srgbClr val="73337E"/>
                </a:solidFill>
                <a:latin typeface="Trebuchet MS" panose="020B0603020202020204" pitchFamily="34" charset="0"/>
                <a:cs typeface="+mn-cs"/>
                <a:sym typeface="Trebuchet MS" panose="020B0603020202020204" pitchFamily="34" charset="0"/>
              </a:rPr>
              <a:t>Comhionannas do Chách</a:t>
            </a:r>
          </a:p>
        </p:txBody>
      </p:sp>
      <p:grpSp>
        <p:nvGrpSpPr>
          <p:cNvPr id="7" name="Group 6">
            <a:extLst>
              <a:ext uri="{FF2B5EF4-FFF2-40B4-BE49-F238E27FC236}">
                <a16:creationId xmlns:a16="http://schemas.microsoft.com/office/drawing/2014/main" id="{92166CB3-4ABD-B813-FACB-53B46A431F64}"/>
              </a:ext>
            </a:extLst>
          </p:cNvPr>
          <p:cNvGrpSpPr/>
          <p:nvPr/>
        </p:nvGrpSpPr>
        <p:grpSpPr>
          <a:xfrm>
            <a:off x="7620353" y="1789074"/>
            <a:ext cx="3343866" cy="3563503"/>
            <a:chOff x="3895555" y="483077"/>
            <a:chExt cx="4957652" cy="4957652"/>
          </a:xfrm>
        </p:grpSpPr>
        <p:pic>
          <p:nvPicPr>
            <p:cNvPr id="2052" name="Picture 4" descr="Níor cheart do Bhallstáit na Náisiún Aontaithe vótáil ar son iarrthóirí nach bhfuil oiriúnach le bheith ina mbaill den Chomhairle um Chearta an Duine">
              <a:extLst>
                <a:ext uri="{FF2B5EF4-FFF2-40B4-BE49-F238E27FC236}">
                  <a16:creationId xmlns:a16="http://schemas.microsoft.com/office/drawing/2014/main" id="{DEC2994D-A1C1-4A76-023D-CA899B812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555" y="483077"/>
              <a:ext cx="4957652" cy="49576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he Equal Sign Means Relationship, Not Action - KP® Mathematics : KP®  Mathematics">
              <a:extLst>
                <a:ext uri="{FF2B5EF4-FFF2-40B4-BE49-F238E27FC236}">
                  <a16:creationId xmlns:a16="http://schemas.microsoft.com/office/drawing/2014/main" id="{BCBE844A-4C12-436A-49C8-44A15264CC6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4752702"/>
              <a:ext cx="556762" cy="37859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A picture containing text, toy&#10;&#10;Description automatically generated">
            <a:extLst>
              <a:ext uri="{FF2B5EF4-FFF2-40B4-BE49-F238E27FC236}">
                <a16:creationId xmlns:a16="http://schemas.microsoft.com/office/drawing/2014/main" id="{1690E32A-D8BB-7894-9B95-D68D50A39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456" y="2775852"/>
            <a:ext cx="8283794" cy="4224528"/>
          </a:xfrm>
          <a:prstGeom prst="rect">
            <a:avLst/>
          </a:prstGeom>
        </p:spPr>
      </p:pic>
    </p:spTree>
    <p:extLst>
      <p:ext uri="{BB962C8B-B14F-4D97-AF65-F5344CB8AC3E}">
        <p14:creationId xmlns:p14="http://schemas.microsoft.com/office/powerpoint/2010/main" val="40192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B9490-5AB6-474C-9901-E012B1890F3B}"/>
              </a:ext>
            </a:extLst>
          </p:cNvPr>
          <p:cNvSpPr>
            <a:spLocks noGrp="1"/>
          </p:cNvSpPr>
          <p:nvPr>
            <p:ph idx="1"/>
          </p:nvPr>
        </p:nvSpPr>
        <p:spPr>
          <a:xfrm>
            <a:off x="6454760" y="1329422"/>
            <a:ext cx="5529451" cy="3947689"/>
          </a:xfrm>
        </p:spPr>
        <p:txBody>
          <a:bodyPr>
            <a:noAutofit/>
          </a:bodyPr>
          <a:lstStyle/>
          <a:p>
            <a:pPr algn="l" rtl="0">
              <a:spcBef>
                <a:spcPts val="0"/>
              </a:spcBef>
              <a:buClr>
                <a:srgbClr val="B31AAC"/>
              </a:buClr>
              <a:defRPr/>
            </a:pPr>
            <a:r>
              <a:rPr lang="ga" sz="2100" b="1"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Gheall na tíortha go léir sna Náisiúin Aontaithe go mbainfidís amach na 17 Sprioc Dhomhanda faoin mbliain 2030</a:t>
            </a:r>
          </a:p>
          <a:p>
            <a:pPr algn="l" rtl="0">
              <a:spcBef>
                <a:spcPts val="0"/>
              </a:spcBef>
              <a:buClr>
                <a:srgbClr val="B31AAC"/>
              </a:buClr>
              <a:defRPr/>
            </a:pPr>
            <a:endParaRPr lang="ga" sz="2100" dirty="0">
              <a:latin typeface="Trebuchet MS" panose="020B0603020202020204" pitchFamily="34" charset="0"/>
              <a:sym typeface="Trebuchet MS" panose="020B0603020202020204" pitchFamily="34" charset="0"/>
            </a:endParaRPr>
          </a:p>
          <a:p>
            <a:pPr algn="l" rtl="0">
              <a:spcBef>
                <a:spcPts val="0"/>
              </a:spcBef>
              <a:buClr>
                <a:srgbClr val="B31AAC"/>
              </a:buClr>
              <a:defRPr/>
            </a:pPr>
            <a:r>
              <a:rPr lang="ga" sz="2100" b="1" i="0" u="none" baseline="0" dirty="0">
                <a:solidFill>
                  <a:schemeClr val="tx2"/>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Ceapadh na Spriocanna Domhanda chun a chinntiú go gcuirtear gach duine san áireamh agus go gcaitear go cóir cothrom le gach duine, agus go dtugaimid go léir aire don phláinéad seo againne</a:t>
            </a:r>
          </a:p>
          <a:p>
            <a:pPr algn="l" rtl="0">
              <a:spcBef>
                <a:spcPts val="0"/>
              </a:spcBef>
              <a:buClr>
                <a:srgbClr val="B31AAC"/>
              </a:buClr>
              <a:defRPr/>
            </a:pPr>
            <a:endParaRPr lang="ga" sz="2100" dirty="0">
              <a:solidFill>
                <a:prstClr val="black"/>
              </a:solidFill>
              <a:latin typeface="Trebuchet MS" panose="020B0603020202020204" pitchFamily="34" charset="0"/>
              <a:sym typeface="Trebuchet MS" panose="020B0603020202020204" pitchFamily="34" charset="0"/>
            </a:endParaRPr>
          </a:p>
          <a:p>
            <a:pPr algn="l" rtl="0">
              <a:spcBef>
                <a:spcPts val="0"/>
              </a:spcBef>
              <a:buClr>
                <a:srgbClr val="B31AAC"/>
              </a:buClr>
              <a:defRPr/>
            </a:pPr>
            <a:r>
              <a:rPr lang="ga" sz="2100" b="1" i="0" u="none" baseline="0" dirty="0">
                <a:solidFill>
                  <a:schemeClr val="accent4">
                    <a:lumMod val="5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Ní mór do gach duine obair a dhéanamh as lámha a chéile le déanamh cinnte go mbainfear amach na Spriocanna Domhanda</a:t>
            </a:r>
          </a:p>
        </p:txBody>
      </p:sp>
      <p:sp>
        <p:nvSpPr>
          <p:cNvPr id="5" name="Title 5">
            <a:extLst>
              <a:ext uri="{FF2B5EF4-FFF2-40B4-BE49-F238E27FC236}">
                <a16:creationId xmlns:a16="http://schemas.microsoft.com/office/drawing/2014/main" id="{7A6EECED-F056-AC4F-ADA9-657B0DE54908}"/>
              </a:ext>
            </a:extLst>
          </p:cNvPr>
          <p:cNvSpPr txBox="1">
            <a:spLocks/>
          </p:cNvSpPr>
          <p:nvPr/>
        </p:nvSpPr>
        <p:spPr>
          <a:xfrm>
            <a:off x="413912" y="239755"/>
            <a:ext cx="6378774"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Gníomhaíocht 2</a:t>
            </a:r>
            <a:endParaRPr lang="ga" sz="4400" dirty="0">
              <a:latin typeface="Ziggurat HTF-Black"/>
              <a:cs typeface="+mn-cs"/>
              <a:sym typeface="Ziggurat HTF-Black"/>
            </a:endParaRPr>
          </a:p>
        </p:txBody>
      </p:sp>
      <p:pic>
        <p:nvPicPr>
          <p:cNvPr id="7" name="Picture 6" descr="A picture containing flower&#10;&#10;Description automatically generated">
            <a:extLst>
              <a:ext uri="{FF2B5EF4-FFF2-40B4-BE49-F238E27FC236}">
                <a16:creationId xmlns:a16="http://schemas.microsoft.com/office/drawing/2014/main" id="{C94C4635-B542-E848-AC4A-02B37245E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0" y="4190672"/>
            <a:ext cx="2164444" cy="2200689"/>
          </a:xfrm>
          <a:prstGeom prst="rect">
            <a:avLst/>
          </a:prstGeom>
        </p:spPr>
      </p:pic>
      <p:pic>
        <p:nvPicPr>
          <p:cNvPr id="8" name="Picture 7" descr="A close up of a sign&#10;&#10;Description automatically generated">
            <a:extLst>
              <a:ext uri="{FF2B5EF4-FFF2-40B4-BE49-F238E27FC236}">
                <a16:creationId xmlns:a16="http://schemas.microsoft.com/office/drawing/2014/main" id="{A7F85EA5-B9CC-F94E-A315-ED2B85547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05" y="5863102"/>
            <a:ext cx="513120" cy="571762"/>
          </a:xfrm>
          <a:prstGeom prst="rect">
            <a:avLst/>
          </a:prstGeom>
        </p:spPr>
      </p:pic>
      <p:pic>
        <p:nvPicPr>
          <p:cNvPr id="10" name="Picture 9" descr="A picture containing sitting, table, cake, bear&#10;&#10;Description automatically generated">
            <a:extLst>
              <a:ext uri="{FF2B5EF4-FFF2-40B4-BE49-F238E27FC236}">
                <a16:creationId xmlns:a16="http://schemas.microsoft.com/office/drawing/2014/main" id="{AB156653-1C31-4347-BD58-214FE5287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286" y="4561174"/>
            <a:ext cx="1926156" cy="2456831"/>
          </a:xfrm>
          <a:prstGeom prst="rect">
            <a:avLst/>
          </a:prstGeom>
        </p:spPr>
      </p:pic>
      <p:pic>
        <p:nvPicPr>
          <p:cNvPr id="2" name="Picture 1" descr="Graphical user interface&#10;&#10;Description automatically generated with medium confidence">
            <a:extLst>
              <a:ext uri="{FF2B5EF4-FFF2-40B4-BE49-F238E27FC236}">
                <a16:creationId xmlns:a16="http://schemas.microsoft.com/office/drawing/2014/main" id="{D4762CAC-A61D-F7F6-64C3-BD1C596F68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665" y="1329422"/>
            <a:ext cx="5772569" cy="2951389"/>
          </a:xfrm>
          <a:prstGeom prst="rect">
            <a:avLst/>
          </a:prstGeom>
        </p:spPr>
      </p:pic>
    </p:spTree>
    <p:extLst>
      <p:ext uri="{BB962C8B-B14F-4D97-AF65-F5344CB8AC3E}">
        <p14:creationId xmlns:p14="http://schemas.microsoft.com/office/powerpoint/2010/main" val="3076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D390D2-F0D3-4A19-B32A-AA4B4737EF32}"/>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Gníomhaíocht 2</a:t>
            </a:r>
            <a:endParaRPr lang="ga" sz="4400" dirty="0">
              <a:latin typeface="Ziggurat HTF-Black"/>
              <a:cs typeface="+mn-cs"/>
              <a:sym typeface="Ziggurat HTF-Black"/>
            </a:endParaRPr>
          </a:p>
        </p:txBody>
      </p:sp>
      <p:sp>
        <p:nvSpPr>
          <p:cNvPr id="3" name="TextBox 2">
            <a:extLst>
              <a:ext uri="{FF2B5EF4-FFF2-40B4-BE49-F238E27FC236}">
                <a16:creationId xmlns:a16="http://schemas.microsoft.com/office/drawing/2014/main" id="{71E4C02E-2EEF-9657-B484-91502FDFFD04}"/>
              </a:ext>
            </a:extLst>
          </p:cNvPr>
          <p:cNvSpPr txBox="1"/>
          <p:nvPr/>
        </p:nvSpPr>
        <p:spPr>
          <a:xfrm>
            <a:off x="232410" y="916823"/>
            <a:ext cx="10335656" cy="1569660"/>
          </a:xfrm>
          <a:prstGeom prst="rect">
            <a:avLst/>
          </a:prstGeom>
          <a:noFill/>
        </p:spPr>
        <p:txBody>
          <a:bodyPr wrap="square" rtlCol="0">
            <a:spAutoFit/>
          </a:bodyPr>
          <a:lstStyle/>
          <a:p>
            <a:pPr algn="l" rtl="0"/>
            <a:r>
              <a:rPr lang="ga" sz="3200" b="0" i="0" u="none" kern="0" baseline="0" dirty="0">
                <a:solidFill>
                  <a:schemeClr val="tx1">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2030 = an bhliain </a:t>
            </a:r>
            <a:r>
              <a:rPr lang="ga" sz="3200" b="0" i="0" u="none" kern="0" baseline="0" dirty="0">
                <a:solidFill>
                  <a:schemeClr val="tx1">
                    <a:lumMod val="100000"/>
                  </a:schemeClr>
                </a:solidFill>
                <a:effectLst/>
                <a:latin typeface="Trebuchet MS" panose="020B0603020202020204" pitchFamily="34" charset="0"/>
                <a:ea typeface="Calibri" panose="020F0502020204030204" pitchFamily="34" charset="0"/>
                <a:sym typeface="Trebuchet MS" panose="020B0603020202020204" pitchFamily="34" charset="0"/>
              </a:rPr>
              <a:t>inar mhaith leis na Náisiúin Aontaithe na Spriocanna Domhanda a bhaint amach</a:t>
            </a:r>
            <a:r>
              <a:rPr lang="ga" sz="3200" b="0" i="0" u="none" kern="0" baseline="0" dirty="0">
                <a:solidFill>
                  <a:schemeClr val="tx1">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 </a:t>
            </a:r>
          </a:p>
          <a:p>
            <a:pPr algn="l" rtl="0"/>
            <a:r>
              <a:rPr lang="ga" sz="3200" b="0" i="0" u="none" baseline="0" dirty="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 </a:t>
            </a:r>
            <a:endParaRPr lang="ga" sz="3200" dirty="0">
              <a:latin typeface="Trebuchet MS" panose="020B0603020202020204" pitchFamily="34" charset="0"/>
              <a:sym typeface="Trebuchet MS" panose="020B0603020202020204" pitchFamily="34" charset="0"/>
            </a:endParaRPr>
          </a:p>
        </p:txBody>
      </p:sp>
      <p:grpSp>
        <p:nvGrpSpPr>
          <p:cNvPr id="7" name="Group 6">
            <a:extLst>
              <a:ext uri="{FF2B5EF4-FFF2-40B4-BE49-F238E27FC236}">
                <a16:creationId xmlns:a16="http://schemas.microsoft.com/office/drawing/2014/main" id="{74DFF627-2282-63F3-5AB0-2A26A051F177}"/>
              </a:ext>
            </a:extLst>
          </p:cNvPr>
          <p:cNvGrpSpPr/>
          <p:nvPr/>
        </p:nvGrpSpPr>
        <p:grpSpPr>
          <a:xfrm>
            <a:off x="192653" y="1564511"/>
            <a:ext cx="11766937" cy="4873830"/>
            <a:chOff x="232410" y="1519540"/>
            <a:chExt cx="11766937" cy="4873830"/>
          </a:xfrm>
        </p:grpSpPr>
        <p:grpSp>
          <p:nvGrpSpPr>
            <p:cNvPr id="2" name="Group 1">
              <a:extLst>
                <a:ext uri="{FF2B5EF4-FFF2-40B4-BE49-F238E27FC236}">
                  <a16:creationId xmlns:a16="http://schemas.microsoft.com/office/drawing/2014/main" id="{829A69AB-F0B3-5DC4-5303-7E53A61BD279}"/>
                </a:ext>
              </a:extLst>
            </p:cNvPr>
            <p:cNvGrpSpPr/>
            <p:nvPr/>
          </p:nvGrpSpPr>
          <p:grpSpPr>
            <a:xfrm>
              <a:off x="8633221" y="1519540"/>
              <a:ext cx="3366126" cy="4049655"/>
              <a:chOff x="8633221" y="1519540"/>
              <a:chExt cx="3366126" cy="4049655"/>
            </a:xfrm>
          </p:grpSpPr>
          <p:pic>
            <p:nvPicPr>
              <p:cNvPr id="4" name="Picture 3">
                <a:extLst>
                  <a:ext uri="{FF2B5EF4-FFF2-40B4-BE49-F238E27FC236}">
                    <a16:creationId xmlns:a16="http://schemas.microsoft.com/office/drawing/2014/main" id="{EEDC32E9-2671-9966-0723-6E13B4E76BDF}"/>
                  </a:ext>
                </a:extLst>
              </p:cNvPr>
              <p:cNvPicPr>
                <a:picLocks noChangeAspect="1"/>
              </p:cNvPicPr>
              <p:nvPr/>
            </p:nvPicPr>
            <p:blipFill>
              <a:blip r:embed="rId3">
                <a:duotone>
                  <a:schemeClr val="accent3">
                    <a:shade val="45000"/>
                    <a:satMod val="135000"/>
                  </a:schemeClr>
                  <a:prstClr val="white"/>
                </a:duotone>
              </a:blip>
              <a:stretch>
                <a:fillRect/>
              </a:stretch>
            </p:blipFill>
            <p:spPr>
              <a:xfrm>
                <a:off x="8633221" y="1519540"/>
                <a:ext cx="3366126" cy="4049655"/>
              </a:xfrm>
              <a:prstGeom prst="rect">
                <a:avLst/>
              </a:prstGeom>
            </p:spPr>
          </p:pic>
          <p:sp>
            <p:nvSpPr>
              <p:cNvPr id="5" name="Oval 4">
                <a:extLst>
                  <a:ext uri="{FF2B5EF4-FFF2-40B4-BE49-F238E27FC236}">
                    <a16:creationId xmlns:a16="http://schemas.microsoft.com/office/drawing/2014/main" id="{53929663-9612-DBC8-9546-69EBDE37ADFB}"/>
                  </a:ext>
                </a:extLst>
              </p:cNvPr>
              <p:cNvSpPr/>
              <p:nvPr/>
            </p:nvSpPr>
            <p:spPr>
              <a:xfrm>
                <a:off x="8818537" y="2360192"/>
                <a:ext cx="2953855" cy="2978268"/>
              </a:xfrm>
              <a:prstGeom prst="ellipse">
                <a:avLst/>
              </a:prstGeom>
              <a:ln>
                <a:solidFill>
                  <a:srgbClr val="B80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ga" sz="4000" dirty="0">
                  <a:latin typeface="Ziggurat HTF-Black" pitchFamily="2" charset="77"/>
                </a:endParaRPr>
              </a:p>
            </p:txBody>
          </p:sp>
          <p:sp>
            <p:nvSpPr>
              <p:cNvPr id="8" name="Title 5">
                <a:extLst>
                  <a:ext uri="{FF2B5EF4-FFF2-40B4-BE49-F238E27FC236}">
                    <a16:creationId xmlns:a16="http://schemas.microsoft.com/office/drawing/2014/main" id="{666C43CE-5459-95DD-DE23-AD16A16E44E9}"/>
                  </a:ext>
                </a:extLst>
              </p:cNvPr>
              <p:cNvSpPr txBox="1">
                <a:spLocks/>
              </p:cNvSpPr>
              <p:nvPr/>
            </p:nvSpPr>
            <p:spPr>
              <a:xfrm>
                <a:off x="9069906" y="2524396"/>
                <a:ext cx="2410020" cy="4313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ctr" rtl="0"/>
                <a:r>
                  <a:rPr lang="ga" sz="2800" b="0" i="0" u="none" baseline="0">
                    <a:solidFill>
                      <a:schemeClr val="bg1"/>
                    </a:solidFill>
                    <a:latin typeface="Ziggurat HTF-Black"/>
                    <a:cs typeface="+mn-cs"/>
                    <a:sym typeface="Ziggurat HTF-Black"/>
                  </a:rPr>
                  <a:t>2023</a:t>
                </a:r>
                <a:endParaRPr lang="ga" sz="2800" dirty="0">
                  <a:solidFill>
                    <a:schemeClr val="bg1"/>
                  </a:solidFill>
                  <a:latin typeface="Ziggurat HTF-Black"/>
                  <a:cs typeface="+mn-cs"/>
                  <a:sym typeface="Ziggurat HTF-Black"/>
                </a:endParaRPr>
              </a:p>
            </p:txBody>
          </p:sp>
          <p:sp>
            <p:nvSpPr>
              <p:cNvPr id="10" name="Title 5">
                <a:extLst>
                  <a:ext uri="{FF2B5EF4-FFF2-40B4-BE49-F238E27FC236}">
                    <a16:creationId xmlns:a16="http://schemas.microsoft.com/office/drawing/2014/main" id="{6A6795E1-670D-217E-C750-36A9A4CBB7D0}"/>
                  </a:ext>
                </a:extLst>
              </p:cNvPr>
              <p:cNvSpPr txBox="1">
                <a:spLocks/>
              </p:cNvSpPr>
              <p:nvPr/>
            </p:nvSpPr>
            <p:spPr>
              <a:xfrm>
                <a:off x="9069906" y="4718231"/>
                <a:ext cx="2410020" cy="4313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ctr" rtl="0"/>
                <a:r>
                  <a:rPr lang="ga" sz="2800" b="0" i="0" u="none" baseline="0">
                    <a:solidFill>
                      <a:schemeClr val="bg1"/>
                    </a:solidFill>
                    <a:latin typeface="Ziggurat HTF-Black"/>
                    <a:cs typeface="+mn-cs"/>
                    <a:sym typeface="Ziggurat HTF-Black"/>
                  </a:rPr>
                  <a:t>2030</a:t>
                </a:r>
                <a:endParaRPr lang="ga" sz="2800" dirty="0">
                  <a:solidFill>
                    <a:schemeClr val="bg1"/>
                  </a:solidFill>
                  <a:latin typeface="Ziggurat HTF-Black"/>
                  <a:cs typeface="+mn-cs"/>
                  <a:sym typeface="Ziggurat HTF-Black"/>
                </a:endParaRPr>
              </a:p>
            </p:txBody>
          </p:sp>
        </p:grpSp>
        <p:sp>
          <p:nvSpPr>
            <p:cNvPr id="24" name="TextBox 23">
              <a:extLst>
                <a:ext uri="{FF2B5EF4-FFF2-40B4-BE49-F238E27FC236}">
                  <a16:creationId xmlns:a16="http://schemas.microsoft.com/office/drawing/2014/main" id="{A2D11F43-06C6-37F3-C1DC-A73F1BA3A81E}"/>
                </a:ext>
              </a:extLst>
            </p:cNvPr>
            <p:cNvSpPr txBox="1"/>
            <p:nvPr/>
          </p:nvSpPr>
          <p:spPr>
            <a:xfrm>
              <a:off x="232410" y="2361497"/>
              <a:ext cx="8359172" cy="4031873"/>
            </a:xfrm>
            <a:prstGeom prst="rect">
              <a:avLst/>
            </a:prstGeom>
            <a:noFill/>
          </p:spPr>
          <p:txBody>
            <a:bodyPr wrap="square" rtlCol="0">
              <a:spAutoFit/>
            </a:bodyPr>
            <a:lstStyle/>
            <a:p>
              <a:pPr algn="ctr" rtl="0"/>
              <a:endParaRPr lang="ga" sz="3200">
                <a:solidFill>
                  <a:schemeClr val="accent3"/>
                </a:solidFill>
                <a:latin typeface="Trebuchet MS" panose="020B0603020202020204" pitchFamily="34" charset="0"/>
                <a:sym typeface="Trebuchet MS" panose="020B0603020202020204" pitchFamily="34" charset="0"/>
              </a:endParaRPr>
            </a:p>
            <a:p>
              <a:pPr algn="ctr" rtl="0"/>
              <a:r>
                <a:rPr lang="ga" sz="3200" b="0" i="0" u="none" baseline="0">
                  <a:solidFill>
                    <a:schemeClr val="accent3"/>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2030 – 2023 = </a:t>
              </a:r>
            </a:p>
            <a:p>
              <a:pPr algn="ctr" rtl="0"/>
              <a:endParaRPr lang="ga" sz="3200">
                <a:solidFill>
                  <a:schemeClr val="accent3"/>
                </a:solidFill>
                <a:latin typeface="Trebuchet MS" panose="020B0603020202020204" pitchFamily="34" charset="0"/>
                <a:sym typeface="Trebuchet MS" panose="020B0603020202020204" pitchFamily="34" charset="0"/>
              </a:endParaRPr>
            </a:p>
            <a:p>
              <a:pPr algn="ctr" rtl="0"/>
              <a:endParaRPr lang="ga" sz="3200">
                <a:solidFill>
                  <a:schemeClr val="accent3"/>
                </a:solidFill>
                <a:latin typeface="Trebuchet MS" panose="020B0603020202020204" pitchFamily="34" charset="0"/>
                <a:sym typeface="Trebuchet MS" panose="020B0603020202020204" pitchFamily="34" charset="0"/>
              </a:endParaRPr>
            </a:p>
            <a:p>
              <a:pPr algn="ctr" rtl="0"/>
              <a:r>
                <a:rPr lang="ga" sz="3200" b="0" i="0" u="none" baseline="0">
                  <a:solidFill>
                    <a:schemeClr val="accent3"/>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  2030</a:t>
              </a:r>
            </a:p>
            <a:p>
              <a:pPr algn="ctr" rtl="0"/>
              <a:r>
                <a:rPr lang="ga" sz="3200" b="0" i="0" u="sng" baseline="0">
                  <a:solidFill>
                    <a:schemeClr val="accent3"/>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- 2023</a:t>
              </a:r>
            </a:p>
            <a:p>
              <a:pPr algn="ctr" rtl="0"/>
              <a:r>
                <a:rPr lang="ga" sz="3200" b="0" i="0" u="none" baseline="0">
                  <a:solidFill>
                    <a:schemeClr val="accent3"/>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        </a:t>
              </a:r>
            </a:p>
            <a:p>
              <a:pPr algn="ctr" rtl="0"/>
              <a:endParaRPr lang="ga" sz="3200" dirty="0">
                <a:solidFill>
                  <a:schemeClr val="accent3"/>
                </a:solidFill>
              </a:endParaRPr>
            </a:p>
          </p:txBody>
        </p:sp>
      </p:grpSp>
    </p:spTree>
    <p:extLst>
      <p:ext uri="{BB962C8B-B14F-4D97-AF65-F5344CB8AC3E}">
        <p14:creationId xmlns:p14="http://schemas.microsoft.com/office/powerpoint/2010/main" val="1138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0F109AC-7AF2-0B4A-B78A-0827D5D518EB}"/>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Gníomhaíocht 3</a:t>
            </a:r>
            <a:endParaRPr lang="ga" sz="4400" dirty="0">
              <a:latin typeface="Ziggurat HTF-Black"/>
              <a:cs typeface="+mn-cs"/>
              <a:sym typeface="Ziggurat HTF-Black"/>
            </a:endParaRPr>
          </a:p>
        </p:txBody>
      </p:sp>
      <p:sp>
        <p:nvSpPr>
          <p:cNvPr id="2" name="TextBox 1">
            <a:extLst>
              <a:ext uri="{FF2B5EF4-FFF2-40B4-BE49-F238E27FC236}">
                <a16:creationId xmlns:a16="http://schemas.microsoft.com/office/drawing/2014/main" id="{889D1162-59F4-DC5C-453D-D419CAE594ED}"/>
              </a:ext>
            </a:extLst>
          </p:cNvPr>
          <p:cNvSpPr txBox="1"/>
          <p:nvPr/>
        </p:nvSpPr>
        <p:spPr>
          <a:xfrm>
            <a:off x="7632096" y="2168843"/>
            <a:ext cx="4420260" cy="2000548"/>
          </a:xfrm>
          <a:prstGeom prst="rect">
            <a:avLst/>
          </a:prstGeom>
          <a:noFill/>
        </p:spPr>
        <p:txBody>
          <a:bodyPr wrap="square" rtlCol="0">
            <a:spAutoFit/>
          </a:bodyPr>
          <a:lstStyle/>
          <a:p>
            <a:endParaRPr lang="ga" sz="2000">
              <a:solidFill>
                <a:schemeClr val="accent3"/>
              </a:solidFill>
              <a:latin typeface="Trebuchet MS" panose="020B0603020202020204" pitchFamily="34" charset="0"/>
              <a:sym typeface="Trebuchet MS" panose="020B0603020202020204" pitchFamily="34" charset="0"/>
            </a:endParaRPr>
          </a:p>
          <a:p>
            <a:pPr algn="l" rtl="0"/>
            <a:r>
              <a:rPr lang="ga" sz="2800" b="0" i="0" u="none" kern="0" baseline="0">
                <a:solidFill>
                  <a:schemeClr val="accent3">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Cé mhéad uair a luaitear an focal </a:t>
            </a:r>
            <a:r>
              <a:rPr lang="ga" sz="2800" b="0" i="0" u="sng" kern="0" baseline="0">
                <a:solidFill>
                  <a:schemeClr val="accent3">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neamhionannas</a:t>
            </a:r>
            <a:r>
              <a:rPr lang="ga" sz="2800" b="0" i="0" u="none" kern="0" baseline="0">
                <a:solidFill>
                  <a:schemeClr val="accent3">
                    <a:lumMod val="100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 san fhíseán? </a:t>
            </a:r>
          </a:p>
          <a:p>
            <a:endParaRPr lang="ga" sz="2000" dirty="0"/>
          </a:p>
        </p:txBody>
      </p:sp>
      <p:pic>
        <p:nvPicPr>
          <p:cNvPr id="3" name="Online Media 2" descr="An Ceacht is mó ar Domhan: Spriocanna Domhanda le Malala (leagan Gaeilge)">
            <a:hlinkClick r:id="" action="ppaction://media"/>
            <a:extLst>
              <a:ext uri="{FF2B5EF4-FFF2-40B4-BE49-F238E27FC236}">
                <a16:creationId xmlns:a16="http://schemas.microsoft.com/office/drawing/2014/main" id="{1299D54A-55E8-2B46-03E5-929641A8C3DC}"/>
              </a:ext>
            </a:extLst>
          </p:cNvPr>
          <p:cNvPicPr>
            <a:picLocks noRot="1" noChangeAspect="1"/>
          </p:cNvPicPr>
          <p:nvPr>
            <a:videoFile r:link="rId1"/>
          </p:nvPr>
        </p:nvPicPr>
        <p:blipFill>
          <a:blip r:embed="rId4"/>
          <a:stretch>
            <a:fillRect/>
          </a:stretch>
        </p:blipFill>
        <p:spPr>
          <a:xfrm>
            <a:off x="392336" y="1361018"/>
            <a:ext cx="7074984" cy="3997366"/>
          </a:xfrm>
          <a:prstGeom prst="rect">
            <a:avLst/>
          </a:prstGeom>
        </p:spPr>
      </p:pic>
    </p:spTree>
    <p:extLst>
      <p:ext uri="{BB962C8B-B14F-4D97-AF65-F5344CB8AC3E}">
        <p14:creationId xmlns:p14="http://schemas.microsoft.com/office/powerpoint/2010/main" val="34838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D390D2-F0D3-4A19-B32A-AA4B4737EF32}"/>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l" rtl="0"/>
            <a:r>
              <a:rPr lang="ga" sz="4400" b="0" i="0" u="none" baseline="0">
                <a:latin typeface="Ziggurat HTF-Black"/>
                <a:cs typeface="+mn-cs"/>
                <a:sym typeface="Ziggurat HTF-Black"/>
              </a:rPr>
              <a:t>Gníomhaíocht 3</a:t>
            </a:r>
            <a:endParaRPr lang="ga" sz="4400" dirty="0">
              <a:latin typeface="Ziggurat HTF-Black"/>
              <a:cs typeface="+mn-cs"/>
              <a:sym typeface="Ziggurat HTF-Black"/>
            </a:endParaRPr>
          </a:p>
        </p:txBody>
      </p:sp>
      <p:sp>
        <p:nvSpPr>
          <p:cNvPr id="20" name="TextBox 19">
            <a:extLst>
              <a:ext uri="{FF2B5EF4-FFF2-40B4-BE49-F238E27FC236}">
                <a16:creationId xmlns:a16="http://schemas.microsoft.com/office/drawing/2014/main" id="{C53B61B1-70F7-4CE0-8884-629C10D03E9F}"/>
              </a:ext>
            </a:extLst>
          </p:cNvPr>
          <p:cNvSpPr txBox="1"/>
          <p:nvPr/>
        </p:nvSpPr>
        <p:spPr>
          <a:xfrm>
            <a:off x="3908212" y="870730"/>
            <a:ext cx="4799644" cy="461665"/>
          </a:xfrm>
          <a:prstGeom prst="rect">
            <a:avLst/>
          </a:prstGeom>
          <a:solidFill>
            <a:schemeClr val="bg1"/>
          </a:solidFill>
        </p:spPr>
        <p:txBody>
          <a:bodyPr wrap="square" rtlCol="0">
            <a:spAutoFit/>
          </a:bodyPr>
          <a:lstStyle/>
          <a:p>
            <a:pPr algn="ctr" rtl="0"/>
            <a:r>
              <a:rPr lang="ga" sz="2400" b="1" i="0" u="none" baseline="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Comhionannas do Chách</a:t>
            </a:r>
          </a:p>
        </p:txBody>
      </p:sp>
      <p:pic>
        <p:nvPicPr>
          <p:cNvPr id="2" name="Picture 1" descr="Graphical user interface&#10;&#10;Description automatically generated with medium confidence">
            <a:extLst>
              <a:ext uri="{FF2B5EF4-FFF2-40B4-BE49-F238E27FC236}">
                <a16:creationId xmlns:a16="http://schemas.microsoft.com/office/drawing/2014/main" id="{47F87FE6-1871-A6B1-FB9A-81F5FD243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7" y="1515141"/>
            <a:ext cx="8016866" cy="4098849"/>
          </a:xfrm>
          <a:prstGeom prst="rect">
            <a:avLst/>
          </a:prstGeom>
        </p:spPr>
      </p:pic>
    </p:spTree>
    <p:extLst>
      <p:ext uri="{BB962C8B-B14F-4D97-AF65-F5344CB8AC3E}">
        <p14:creationId xmlns:p14="http://schemas.microsoft.com/office/powerpoint/2010/main" val="3951226115"/>
      </p:ext>
    </p:extLst>
  </p:cSld>
  <p:clrMapOvr>
    <a:masterClrMapping/>
  </p:clrMapOvr>
</p:sld>
</file>

<file path=ppt/theme/theme1.xml><?xml version="1.0" encoding="utf-8"?>
<a:theme xmlns:a="http://schemas.openxmlformats.org/drawingml/2006/main" name="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4743</TotalTime>
  <Words>2667</Words>
  <Application>Microsoft Office PowerPoint</Application>
  <PresentationFormat>Widescreen</PresentationFormat>
  <Paragraphs>235</Paragraphs>
  <Slides>12</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Symbol</vt:lpstr>
      <vt:lpstr>Times New Roman</vt:lpstr>
      <vt:lpstr>Trebuchet MS</vt:lpstr>
      <vt:lpstr>Wingdings</vt:lpstr>
      <vt:lpstr>Ziggurat HTF-Black</vt:lpstr>
      <vt:lpstr>Irish Aid OWIAA</vt:lpstr>
      <vt:lpstr>PowerPoint Presentation</vt:lpstr>
      <vt:lpstr>Naisc Churaclaim</vt:lpstr>
      <vt:lpstr>Ábhar an cheachta</vt:lpstr>
      <vt:lpstr>Táimid ag foghlaim chun na rudaí seo a leanas a dhéanamh…</vt:lpstr>
      <vt:lpstr>Comhionannas do Chách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Irish Aid Award 2021</dc:title>
  <dc:creator>Gayle D'souza</dc:creator>
  <cp:lastModifiedBy>Fiona Kelleher</cp:lastModifiedBy>
  <cp:revision>162</cp:revision>
  <dcterms:created xsi:type="dcterms:W3CDTF">2020-09-22T16:50:24Z</dcterms:created>
  <dcterms:modified xsi:type="dcterms:W3CDTF">2022-12-02T15:39:07Z</dcterms:modified>
</cp:coreProperties>
</file>