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1112" r:id="rId2"/>
    <p:sldId id="1100" r:id="rId3"/>
    <p:sldId id="1106" r:id="rId4"/>
    <p:sldId id="1110" r:id="rId5"/>
    <p:sldId id="2499" r:id="rId6"/>
    <p:sldId id="1113" r:id="rId7"/>
    <p:sldId id="1094" r:id="rId8"/>
    <p:sldId id="1108" r:id="rId9"/>
    <p:sldId id="1099" r:id="rId10"/>
    <p:sldId id="1101" r:id="rId11"/>
    <p:sldId id="25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a Cusack" initials="MC" lastIdx="52" clrIdx="0">
    <p:extLst>
      <p:ext uri="{19B8F6BF-5375-455C-9EA6-DF929625EA0E}">
        <p15:presenceInfo xmlns:p15="http://schemas.microsoft.com/office/powerpoint/2012/main" userId="983334ebc765570c" providerId="Windows Live"/>
      </p:ext>
    </p:extLst>
  </p:cmAuthor>
  <p:cmAuthor id="2" name="Terri Cole" initials="" lastIdx="0" clrIdx="1"/>
  <p:cmAuthor id="3" name="Ella Mulcahy" initials="EM" lastIdx="5" clrIdx="2">
    <p:extLst>
      <p:ext uri="{19B8F6BF-5375-455C-9EA6-DF929625EA0E}">
        <p15:presenceInfo xmlns:p15="http://schemas.microsoft.com/office/powerpoint/2012/main" userId="879b66b50f5dfbd9" providerId="Windows Live"/>
      </p:ext>
    </p:extLst>
  </p:cmAuthor>
  <p:cmAuthor id="4" name="Ella Mulcahy" initials="EM [2]" lastIdx="8" clrIdx="3">
    <p:extLst>
      <p:ext uri="{19B8F6BF-5375-455C-9EA6-DF929625EA0E}">
        <p15:presenceInfo xmlns:p15="http://schemas.microsoft.com/office/powerpoint/2012/main" userId="S-1-5-21-382674835-1827448492-2644236184-3125" providerId="AD"/>
      </p:ext>
    </p:extLst>
  </p:cmAuthor>
  <p:cmAuthor id="5" name="Fiona Kelleher" initials="FK" lastIdx="1" clrIdx="4">
    <p:extLst>
      <p:ext uri="{19B8F6BF-5375-455C-9EA6-DF929625EA0E}">
        <p15:presenceInfo xmlns:p15="http://schemas.microsoft.com/office/powerpoint/2012/main" userId="S-1-5-21-382674835-1827448492-2644236184-31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4D"/>
    <a:srgbClr val="73337E"/>
    <a:srgbClr val="B8028A"/>
    <a:srgbClr val="E6CBDA"/>
    <a:srgbClr val="E5A3C7"/>
    <a:srgbClr val="FAE398"/>
    <a:srgbClr val="F3E7ED"/>
    <a:srgbClr val="E4EBAF"/>
    <a:srgbClr val="7CB91C"/>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5" autoAdjust="0"/>
    <p:restoredTop sz="46015" autoAdjust="0"/>
  </p:normalViewPr>
  <p:slideViewPr>
    <p:cSldViewPr snapToGrid="0">
      <p:cViewPr varScale="1">
        <p:scale>
          <a:sx n="27" d="100"/>
          <a:sy n="27" d="100"/>
        </p:scale>
        <p:origin x="1944" y="44"/>
      </p:cViewPr>
      <p:guideLst/>
    </p:cSldViewPr>
  </p:slideViewPr>
  <p:outlineViewPr>
    <p:cViewPr>
      <p:scale>
        <a:sx n="33" d="100"/>
        <a:sy n="33" d="100"/>
      </p:scale>
      <p:origin x="0" y="0"/>
    </p:cViewPr>
  </p:outlineViewPr>
  <p:notesTextViewPr>
    <p:cViewPr>
      <p:scale>
        <a:sx n="100" d="100"/>
        <a:sy n="100" d="100"/>
      </p:scale>
      <p:origin x="0" y="-1076"/>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A73CE-36E8-42D8-AF9D-E15EAD0C3617}" type="datetimeFigureOut">
              <a:rPr lang="en-IE" smtClean="0"/>
              <a:t>05/12/2022</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419F4-D791-41E3-8F48-C57B6378CBDD}" type="slidenum">
              <a:rPr lang="en-IE" smtClean="0"/>
              <a:t>‹#›</a:t>
            </a:fld>
            <a:endParaRPr lang="en-IE" dirty="0"/>
          </a:p>
        </p:txBody>
      </p:sp>
    </p:spTree>
    <p:extLst>
      <p:ext uri="{BB962C8B-B14F-4D97-AF65-F5344CB8AC3E}">
        <p14:creationId xmlns:p14="http://schemas.microsoft.com/office/powerpoint/2010/main" val="322006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urworldirishaidawards.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fpjIu2446P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urworldirishaidawards.i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1" dirty="0"/>
              <a:t>Teacher notes: none</a:t>
            </a:r>
          </a:p>
          <a:p>
            <a:pPr>
              <a:spcAft>
                <a:spcPts val="800"/>
              </a:spcAft>
            </a:pPr>
            <a:endParaRPr lang="en-IE"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1</a:t>
            </a:fld>
            <a:endParaRPr lang="en-IE" dirty="0"/>
          </a:p>
        </p:txBody>
      </p:sp>
    </p:spTree>
    <p:extLst>
      <p:ext uri="{BB962C8B-B14F-4D97-AF65-F5344CB8AC3E}">
        <p14:creationId xmlns:p14="http://schemas.microsoft.com/office/powerpoint/2010/main" val="44833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1" dirty="0">
                <a:effectLst/>
                <a:latin typeface="Calibri" panose="020F0502020204030204" pitchFamily="34" charset="0"/>
                <a:ea typeface="Times New Roman" panose="02020603050405020304" pitchFamily="18" charset="0"/>
              </a:rPr>
              <a:t>Teacher notes: Reflection on learning (4 animations at * Click – 3 come in one after another on the 2</a:t>
            </a:r>
            <a:r>
              <a:rPr lang="en-IE" sz="1800" b="1" baseline="30000" dirty="0">
                <a:effectLst/>
                <a:latin typeface="Calibri" panose="020F0502020204030204" pitchFamily="34" charset="0"/>
                <a:ea typeface="Times New Roman" panose="02020603050405020304" pitchFamily="18" charset="0"/>
              </a:rPr>
              <a:t>nd</a:t>
            </a:r>
            <a:r>
              <a:rPr lang="en-IE" sz="1800" b="1" dirty="0">
                <a:effectLst/>
                <a:latin typeface="Calibri" panose="020F0502020204030204" pitchFamily="34" charset="0"/>
                <a:ea typeface="Times New Roman" panose="02020603050405020304" pitchFamily="18" charset="0"/>
              </a:rPr>
              <a:t> Click)</a:t>
            </a:r>
            <a:endParaRPr lang="en-IE" sz="1800" dirty="0">
              <a:effectLst/>
              <a:latin typeface="Times New Roman" panose="02020603050405020304" pitchFamily="18" charset="0"/>
              <a:ea typeface="Times New Roman" panose="02020603050405020304" pitchFamily="18" charset="0"/>
            </a:endParaRPr>
          </a:p>
          <a:p>
            <a:r>
              <a:rPr lang="en-IE" sz="1800" dirty="0">
                <a:effectLst/>
                <a:latin typeface="Calibri" panose="020F0502020204030204" pitchFamily="34" charset="0"/>
                <a:ea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Let’s take a few minutes to think about what we have learned in this lesson.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Imagine you are playing basketball.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As each of the learning intentions for this lesson appear on the board, you should mime: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Shooting and scoring the winning basket in the match – if you are happy with your learning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Click</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animate the ball dropping into the net to demonstrate what you mean</a:t>
            </a:r>
          </a:p>
          <a:p>
            <a:pPr marL="342900" lvl="0" indent="-342900">
              <a:lnSpc>
                <a:spcPct val="107000"/>
              </a:lnSpc>
              <a:spcAft>
                <a:spcPts val="800"/>
              </a:spcAft>
              <a:buFont typeface="Arial" panose="020B0604020202020204" pitchFamily="34" charset="0"/>
              <a:buChar char="•"/>
              <a:tabLst>
                <a:tab pos="457200" algn="l"/>
              </a:tabLs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Dribbling the ball – if you still need a little support with this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Click</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animate each of the learning intentions for this lesson, reading each aloud as they appear.</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 Observe pupils to see who might need some extra support.  </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You have all done an amazing job and are all fantastic Global Goal Getters.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i="1" dirty="0">
                <a:effectLst/>
                <a:latin typeface="Calibri" panose="020F0502020204030204" pitchFamily="34" charset="0"/>
                <a:ea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10</a:t>
            </a:fld>
            <a:endParaRPr lang="en-IE" dirty="0"/>
          </a:p>
        </p:txBody>
      </p:sp>
    </p:spTree>
    <p:extLst>
      <p:ext uri="{BB962C8B-B14F-4D97-AF65-F5344CB8AC3E}">
        <p14:creationId xmlns:p14="http://schemas.microsoft.com/office/powerpoint/2010/main" val="206962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E" sz="1800" b="1" dirty="0"/>
              <a:t>Teacher notes: Idea for an Awards entry (1 animation at * Click)</a:t>
            </a:r>
          </a:p>
          <a:p>
            <a:pPr marL="0" indent="0">
              <a:lnSpc>
                <a:spcPct val="107000"/>
              </a:lnSpc>
              <a:spcAft>
                <a:spcPts val="800"/>
              </a:spcAft>
              <a:buFont typeface="Arial" panose="020B0604020202020204" pitchFamily="34" charset="0"/>
              <a:buNone/>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2030 is the year that the United Nations aims for the Global Goals to be achieved.  Let’s write a postcard from 2030 to someone living in 2023.</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800" b="1" dirty="0"/>
              <a:t>* Click</a:t>
            </a:r>
            <a:r>
              <a:rPr lang="en-IE" sz="1800" b="1" i="1" dirty="0">
                <a:effectLst/>
                <a:latin typeface="Calibri" panose="020F0502020204030204" pitchFamily="34" charset="0"/>
                <a:cs typeface="Times New Roman" panose="02020603050405020304" pitchFamily="18" charset="0"/>
              </a:rPr>
              <a:t> </a:t>
            </a:r>
            <a:r>
              <a:rPr lang="en-IE" sz="1800" b="0" i="0" dirty="0">
                <a:effectLst/>
                <a:latin typeface="Calibri" panose="020F0502020204030204" pitchFamily="34" charset="0"/>
                <a:cs typeface="Times New Roman" panose="02020603050405020304" pitchFamily="18" charset="0"/>
              </a:rPr>
              <a:t>to animate the clock going from 2030 to 2023.</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Your postcard can be addressed to your younger self, another person, a non-governmental organisation, government (or a section of the government, like Irish Aid), or international organisation (like the United Nations).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You should say what it is like to live in 2030 with all the Global Goals achieved and share your ideas for what people in 2023 can do to get to this point.  You can design your 2030 stamp and draw the Global Goal(s) most relevant to your text on the front of your postcard.</a:t>
            </a:r>
            <a:r>
              <a:rPr lang="en-IE"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Ask your teacher to send us your postcard </a:t>
            </a:r>
            <a:r>
              <a:rPr lang="en-IE" sz="1800" i="0" dirty="0">
                <a:effectLst/>
                <a:latin typeface="Calibri" panose="020F0502020204030204" pitchFamily="34" charset="0"/>
                <a:ea typeface="Calibri" panose="020F0502020204030204" pitchFamily="34" charset="0"/>
                <a:cs typeface="Times New Roman" panose="02020603050405020304" pitchFamily="18" charset="0"/>
              </a:rPr>
              <a:t>(entry details on www.ourworldirishaidawards.ie).  </a:t>
            </a:r>
            <a:r>
              <a:rPr lang="en-GB" sz="1800" i="1" dirty="0">
                <a:solidFill>
                  <a:srgbClr val="000000"/>
                </a:solidFill>
                <a:effectLst/>
                <a:latin typeface="Calibri" panose="020F0502020204030204" pitchFamily="34" charset="0"/>
                <a:ea typeface="Calibri" panose="020F0502020204030204" pitchFamily="34" charset="0"/>
              </a:rPr>
              <a:t>You never know, your work might be published in one of the 2023 online </a:t>
            </a:r>
            <a:r>
              <a:rPr lang="en-GB" sz="1800" b="1" i="0" dirty="0">
                <a:solidFill>
                  <a:srgbClr val="000000"/>
                </a:solidFill>
                <a:effectLst/>
                <a:latin typeface="Calibri" panose="020F0502020204030204" pitchFamily="34" charset="0"/>
                <a:ea typeface="Calibri" panose="020F0502020204030204" pitchFamily="34" charset="0"/>
              </a:rPr>
              <a:t>Global Goal Getters</a:t>
            </a:r>
            <a:r>
              <a:rPr lang="en-GB" sz="1800" i="0" dirty="0">
                <a:solidFill>
                  <a:srgbClr val="000000"/>
                </a:solidFill>
                <a:effectLst/>
                <a:latin typeface="Calibri" panose="020F0502020204030204" pitchFamily="34" charset="0"/>
                <a:ea typeface="Calibri" panose="020F0502020204030204" pitchFamily="34" charset="0"/>
              </a:rPr>
              <a:t> </a:t>
            </a:r>
            <a:r>
              <a:rPr lang="en-GB" sz="1800" b="1" i="0" dirty="0">
                <a:solidFill>
                  <a:srgbClr val="000000"/>
                </a:solidFill>
                <a:effectLst/>
                <a:latin typeface="Calibri" panose="020F0502020204030204" pitchFamily="34" charset="0"/>
                <a:ea typeface="Calibri" panose="020F0502020204030204" pitchFamily="34" charset="0"/>
              </a:rPr>
              <a:t>magazines, by kids for kids</a:t>
            </a:r>
            <a:r>
              <a:rPr lang="en-GB" sz="1800" i="1" dirty="0">
                <a:solidFill>
                  <a:srgbClr val="000000"/>
                </a:solidFill>
                <a:effectLst/>
                <a:latin typeface="Calibri" panose="020F0502020204030204" pitchFamily="34" charset="0"/>
                <a:ea typeface="Calibri" panose="020F0502020204030204" pitchFamily="34" charset="0"/>
              </a:rPr>
              <a:t>.</a:t>
            </a: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11</a:t>
            </a:fld>
            <a:endParaRPr lang="en-IE" dirty="0"/>
          </a:p>
        </p:txBody>
      </p:sp>
    </p:spTree>
    <p:extLst>
      <p:ext uri="{BB962C8B-B14F-4D97-AF65-F5344CB8AC3E}">
        <p14:creationId xmlns:p14="http://schemas.microsoft.com/office/powerpoint/2010/main" val="193696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Teacher notes: none</a:t>
            </a:r>
          </a:p>
        </p:txBody>
      </p:sp>
      <p:sp>
        <p:nvSpPr>
          <p:cNvPr id="4" name="Slide Number Placeholder 3"/>
          <p:cNvSpPr>
            <a:spLocks noGrp="1"/>
          </p:cNvSpPr>
          <p:nvPr>
            <p:ph type="sldNum" sz="quarter" idx="5"/>
          </p:nvPr>
        </p:nvSpPr>
        <p:spPr/>
        <p:txBody>
          <a:bodyPr/>
          <a:lstStyle/>
          <a:p>
            <a:fld id="{DDD419F4-D791-41E3-8F48-C57B6378CBDD}" type="slidenum">
              <a:rPr lang="en-IE" smtClean="0"/>
              <a:t>2</a:t>
            </a:fld>
            <a:endParaRPr lang="en-IE" dirty="0"/>
          </a:p>
        </p:txBody>
      </p:sp>
    </p:spTree>
    <p:extLst>
      <p:ext uri="{BB962C8B-B14F-4D97-AF65-F5344CB8AC3E}">
        <p14:creationId xmlns:p14="http://schemas.microsoft.com/office/powerpoint/2010/main" val="259734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Teacher notes: none</a:t>
            </a:r>
          </a:p>
          <a:p>
            <a:endParaRPr lang="en-US" dirty="0"/>
          </a:p>
        </p:txBody>
      </p:sp>
      <p:sp>
        <p:nvSpPr>
          <p:cNvPr id="4" name="Slide Number Placeholder 3"/>
          <p:cNvSpPr>
            <a:spLocks noGrp="1"/>
          </p:cNvSpPr>
          <p:nvPr>
            <p:ph type="sldNum" sz="quarter" idx="5"/>
          </p:nvPr>
        </p:nvSpPr>
        <p:spPr/>
        <p:txBody>
          <a:bodyPr/>
          <a:lstStyle/>
          <a:p>
            <a:fld id="{DDD419F4-D791-41E3-8F48-C57B6378CBDD}" type="slidenum">
              <a:rPr lang="en-IE" smtClean="0"/>
              <a:t>3</a:t>
            </a:fld>
            <a:endParaRPr lang="en-IE" dirty="0"/>
          </a:p>
        </p:txBody>
      </p:sp>
    </p:spTree>
    <p:extLst>
      <p:ext uri="{BB962C8B-B14F-4D97-AF65-F5344CB8AC3E}">
        <p14:creationId xmlns:p14="http://schemas.microsoft.com/office/powerpoint/2010/main" val="66545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1" dirty="0">
                <a:effectLst/>
                <a:latin typeface="Calibri" panose="020F0502020204030204" pitchFamily="34" charset="0"/>
                <a:ea typeface="Times New Roman" panose="02020603050405020304" pitchFamily="18" charset="0"/>
              </a:rPr>
              <a:t>Teacher notes: Learning intentions (3 consecutive animations at * Click)</a:t>
            </a:r>
            <a:endParaRPr lang="en-IE" sz="1800" dirty="0">
              <a:effectLst/>
              <a:latin typeface="Times New Roman" panose="02020603050405020304" pitchFamily="18" charset="0"/>
              <a:ea typeface="Times New Roman" panose="02020603050405020304" pitchFamily="18" charset="0"/>
            </a:endParaRPr>
          </a:p>
          <a:p>
            <a:r>
              <a:rPr lang="en-IE" sz="1800" dirty="0">
                <a:effectLst/>
                <a:latin typeface="Calibri" panose="020F0502020204030204" pitchFamily="34" charset="0"/>
                <a:ea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Sensitivity note</a:t>
            </a:r>
            <a:r>
              <a:rPr lang="en-IE" sz="1800" dirty="0">
                <a:effectLst/>
                <a:latin typeface="Calibri" panose="020F0502020204030204" pitchFamily="34" charset="0"/>
                <a:ea typeface="Calibri" panose="020F0502020204030204" pitchFamily="34" charset="0"/>
                <a:cs typeface="Times New Roman" panose="02020603050405020304" pitchFamily="18" charset="0"/>
              </a:rPr>
              <a:t>: As their teacher, you know your own pupils well.  Please feel free to edit the lesson to best suit the needs in your class.</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See also our </a:t>
            </a:r>
            <a:r>
              <a:rPr lang="en-IE" sz="1800" u="sng" dirty="0">
                <a:effectLst/>
                <a:latin typeface="Calibri" panose="020F0502020204030204" pitchFamily="34" charset="0"/>
                <a:ea typeface="Calibri" panose="020F0502020204030204" pitchFamily="34" charset="0"/>
                <a:cs typeface="Times New Roman" panose="02020603050405020304" pitchFamily="18" charset="0"/>
              </a:rPr>
              <a:t>Good Practice Guidelines for teaching about poverty and development</a:t>
            </a:r>
            <a:r>
              <a:rPr lang="en-IE" sz="1800" dirty="0">
                <a:effectLst/>
                <a:latin typeface="Calibri" panose="020F0502020204030204" pitchFamily="34" charset="0"/>
                <a:ea typeface="Calibri" panose="020F0502020204030204" pitchFamily="34" charset="0"/>
                <a:cs typeface="Times New Roman" panose="02020603050405020304" pitchFamily="18" charset="0"/>
              </a:rPr>
              <a:t> in the Teacher’s section of </a:t>
            </a:r>
            <a:r>
              <a:rPr lang="en-I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www.ourworldirishaidawards.ie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IE" sz="1800" dirty="0">
                <a:effectLst/>
                <a:latin typeface="Calibri" panose="020F0502020204030204" pitchFamily="34" charset="0"/>
                <a:ea typeface="Calibri" panose="020F0502020204030204" pitchFamily="34" charset="0"/>
                <a:cs typeface="Times New Roman" panose="02020603050405020304" pitchFamily="18" charset="0"/>
              </a:rPr>
              <a:t>to animate in the learning intentions for this lesson, reading each aloud.</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This is the first lesson for the 2023 Our World Irish Aid Awards. These Awards are a way for us to learn about what Irish Aid does, and to think about ways that we can help to make the Global Goals happen.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This lesson is all about the idea of ‘equality,’ and how we can work for equality by helping to make the Global Goals for Sustainable Development happen.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Don’t worry if you don’t know what equality means, or if you haven’t heard about the Global Goals before.  This will all become clear.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Do you see the Irish Aid logo in the bottom right of the slide?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Irish Aid is part of the Irish Government.  Irish Aid works for Equality for All by working with other governments, with different groups (international groups like the United Nations, non-governmental organisations or NGOs), and with communities in countries around our world.   You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will be learning more about the work of Irish Aid as we go through the lessons.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1" dirty="0"/>
          </a:p>
        </p:txBody>
      </p:sp>
      <p:sp>
        <p:nvSpPr>
          <p:cNvPr id="4" name="Slide Number Placeholder 3"/>
          <p:cNvSpPr>
            <a:spLocks noGrp="1"/>
          </p:cNvSpPr>
          <p:nvPr>
            <p:ph type="sldNum" sz="quarter" idx="5"/>
          </p:nvPr>
        </p:nvSpPr>
        <p:spPr/>
        <p:txBody>
          <a:bodyPr/>
          <a:lstStyle/>
          <a:p>
            <a:fld id="{DDD419F4-D791-41E3-8F48-C57B6378CBDD}" type="slidenum">
              <a:rPr lang="en-IE" smtClean="0"/>
              <a:t>4</a:t>
            </a:fld>
            <a:endParaRPr lang="en-IE" dirty="0"/>
          </a:p>
        </p:txBody>
      </p:sp>
    </p:spTree>
    <p:extLst>
      <p:ext uri="{BB962C8B-B14F-4D97-AF65-F5344CB8AC3E}">
        <p14:creationId xmlns:p14="http://schemas.microsoft.com/office/powerpoint/2010/main" val="413278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dirty="0">
                <a:effectLst/>
                <a:latin typeface="Calibri" panose="020F0502020204030204" pitchFamily="34" charset="0"/>
                <a:ea typeface="Times New Roman" panose="02020603050405020304" pitchFamily="18" charset="0"/>
              </a:rPr>
              <a:t>Teacher notes: Activity 1 (Equality for All) (3 animations at * Click)</a:t>
            </a:r>
          </a:p>
          <a:p>
            <a:endParaRPr lang="en-IE" sz="1200" b="0" dirty="0">
              <a:effectLst/>
              <a:latin typeface="Calibri" panose="020F0502020204030204" pitchFamily="34" charset="0"/>
              <a:ea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What words/phrases come to mind when you see the word ‘Equality’? </a:t>
            </a:r>
            <a:r>
              <a:rPr lang="en-IE" sz="1800" i="0" dirty="0">
                <a:effectLst/>
                <a:latin typeface="Calibri" panose="020F0502020204030204" pitchFamily="34" charset="0"/>
                <a:ea typeface="Calibri" panose="020F0502020204030204" pitchFamily="34" charset="0"/>
                <a:cs typeface="Times New Roman" panose="02020603050405020304" pitchFamily="18" charset="0"/>
              </a:rPr>
              <a:t>[Possible answers: equal, fairness, rights, opportunities]</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Take feedback from a selection of pupils, recording their response on the board.</a:t>
            </a:r>
          </a:p>
          <a:p>
            <a:pPr>
              <a:lnSpc>
                <a:spcPct val="107000"/>
              </a:lnSpc>
              <a:spcAft>
                <a:spcPts val="800"/>
              </a:spcAft>
            </a:pP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Click </a:t>
            </a:r>
            <a:r>
              <a:rPr lang="en-IE" sz="1800" dirty="0">
                <a:effectLst/>
                <a:latin typeface="Calibri" panose="020F0502020204030204" pitchFamily="34" charset="0"/>
                <a:ea typeface="Calibri" panose="020F0502020204030204" pitchFamily="34" charset="0"/>
                <a:cs typeface="Times New Roman" panose="02020603050405020304" pitchFamily="18" charset="0"/>
              </a:rPr>
              <a:t>to animate in a simplified articles 1 and 2 of the Universal Declaration of Human Rights (UDHR).</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The UDHR was adopted in 1948 in response to World War II.  It is made up of 30 articles.  Read through the two articles on the slide.  Do you want to add any words/phrases to what you have already come up with for the word ‘Equality’?</a:t>
            </a: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Click</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animate 3 consecutive points about ‘Equality’, reading each aloud.</a:t>
            </a:r>
          </a:p>
          <a:p>
            <a:endParaRPr lang="en-IE" dirty="0"/>
          </a:p>
        </p:txBody>
      </p:sp>
      <p:sp>
        <p:nvSpPr>
          <p:cNvPr id="4" name="Slide Number Placeholder 3"/>
          <p:cNvSpPr>
            <a:spLocks noGrp="1"/>
          </p:cNvSpPr>
          <p:nvPr>
            <p:ph type="sldNum" sz="quarter" idx="5"/>
          </p:nvPr>
        </p:nvSpPr>
        <p:spPr/>
        <p:txBody>
          <a:bodyPr/>
          <a:lstStyle/>
          <a:p>
            <a:fld id="{287443B1-E251-4733-83BE-927710AC4052}" type="slidenum">
              <a:rPr lang="en-IE" smtClean="0"/>
              <a:t>5</a:t>
            </a:fld>
            <a:endParaRPr lang="en-IE" dirty="0"/>
          </a:p>
        </p:txBody>
      </p:sp>
    </p:spTree>
    <p:extLst>
      <p:ext uri="{BB962C8B-B14F-4D97-AF65-F5344CB8AC3E}">
        <p14:creationId xmlns:p14="http://schemas.microsoft.com/office/powerpoint/2010/main" val="404912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1" dirty="0">
                <a:effectLst/>
                <a:latin typeface="Calibri" panose="020F0502020204030204" pitchFamily="34" charset="0"/>
                <a:ea typeface="Times New Roman" panose="02020603050405020304" pitchFamily="18" charset="0"/>
              </a:rPr>
              <a:t>Teacher notes: Activity 1 (Equality for All) (2 animations at * Click)</a:t>
            </a:r>
            <a:endParaRPr lang="en-IE" sz="1800" dirty="0">
              <a:effectLst/>
              <a:latin typeface="Times New Roman" panose="02020603050405020304" pitchFamily="18" charset="0"/>
              <a:ea typeface="Times New Roman" panose="02020603050405020304" pitchFamily="18" charset="0"/>
            </a:endParaRPr>
          </a:p>
          <a:p>
            <a:r>
              <a:rPr lang="en-IE" sz="1800" dirty="0">
                <a:effectLst/>
                <a:latin typeface="Calibri" panose="020F0502020204030204" pitchFamily="34" charset="0"/>
                <a:ea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 maths, we use the equals sign = to show that the value of what is on one side is the same as that on the other side of the equals sign.  For example, 3 x 4 = 12 or 20 / 5 = 4.</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 pairs, do a quick drawing that includes the equals sign and shows the idea of Equality for All.</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Take feedback from a selection of pairs.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There are several ways of thinking about the phrase ‘Equality for All’:</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All people</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no matter where they live, who they are or what they own, have the right to be included, treated fairly and equally.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Click</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animate in an image representing the point above.</a:t>
            </a:r>
          </a:p>
          <a:p>
            <a:pPr marL="0" indent="0">
              <a:lnSpc>
                <a:spcPct val="107000"/>
              </a:lnSpc>
              <a:spcAft>
                <a:spcPts val="800"/>
              </a:spcAft>
              <a:buFont typeface="Arial" panose="020B0604020202020204" pitchFamily="34" charset="0"/>
              <a:buNone/>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If everyone is treated equally then we </a:t>
            </a: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all benefit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For example, if all children have the same chance to go to school and get a good quality education then they are better able to get decent work and care for their families.  </a:t>
            </a:r>
          </a:p>
          <a:p>
            <a:pPr marL="342900" lvl="0" indent="-342900">
              <a:lnSpc>
                <a:spcPct val="107000"/>
              </a:lnSpc>
              <a:spcAft>
                <a:spcPts val="800"/>
              </a:spcAft>
              <a:buFont typeface="Symbol" panose="05050102010706020507" pitchFamily="18" charset="2"/>
              <a:buChar cha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Click</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animate in the UN logo.</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Does anyone recognise the blue globe on the slide?  This is the logo of the United Nations.  Can anyone tell me what the United Nations is?  It is an international organisation, like a big club, made up of 193 countries, including Ireland.  Together these 193 countries make decisions about our world, and how we can all live together sustainably, in equality and peace.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6</a:t>
            </a:fld>
            <a:endParaRPr lang="en-IE" dirty="0"/>
          </a:p>
        </p:txBody>
      </p:sp>
    </p:spTree>
    <p:extLst>
      <p:ext uri="{BB962C8B-B14F-4D97-AF65-F5344CB8AC3E}">
        <p14:creationId xmlns:p14="http://schemas.microsoft.com/office/powerpoint/2010/main" val="323323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9388" y="388938"/>
            <a:ext cx="3921125" cy="2205037"/>
          </a:xfrm>
        </p:spPr>
      </p:sp>
      <p:sp>
        <p:nvSpPr>
          <p:cNvPr id="3" name="Notes Placeholder 2"/>
          <p:cNvSpPr>
            <a:spLocks noGrp="1"/>
          </p:cNvSpPr>
          <p:nvPr>
            <p:ph type="body" idx="1"/>
          </p:nvPr>
        </p:nvSpPr>
        <p:spPr>
          <a:xfrm>
            <a:off x="685800" y="3066020"/>
            <a:ext cx="5486400" cy="3600450"/>
          </a:xfrm>
        </p:spPr>
        <p:txBody>
          <a:bodyPr/>
          <a:lstStyle/>
          <a:p>
            <a:r>
              <a:rPr lang="en-IE" sz="1800" b="1" dirty="0">
                <a:effectLst/>
                <a:latin typeface="Calibri" panose="020F0502020204030204" pitchFamily="34" charset="0"/>
                <a:ea typeface="Times New Roman" panose="02020603050405020304" pitchFamily="18" charset="0"/>
              </a:rPr>
              <a:t>Teacher notes: Activity 2 (The Global Goals for Sustainable Development) (3 animations at * Click)</a:t>
            </a:r>
            <a:endParaRPr lang="en-IE" sz="1800" dirty="0">
              <a:effectLst/>
              <a:latin typeface="Times New Roman" panose="02020603050405020304" pitchFamily="18" charset="0"/>
              <a:ea typeface="Times New Roman" panose="02020603050405020304" pitchFamily="18" charset="0"/>
            </a:endParaRPr>
          </a:p>
          <a:p>
            <a:endParaRPr lang="en-IE" sz="1800" i="1" u="sng" dirty="0">
              <a:solidFill>
                <a:srgbClr val="0563C1"/>
              </a:solidFill>
              <a:effectLst/>
              <a:latin typeface="Calibri" panose="020F0502020204030204" pitchFamily="34" charset="0"/>
              <a:ea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Have you ever seen this image before?  These are the United Nations Sustainable Development Goals, or the Global Goals.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Click</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animate in the first bullet point</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The 17 Global Goals are a plan that was designed by the United Nations.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Click</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animate in the second bullet point</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The Global Goals are about working together for Equality for All.  They talk about things like being able to go to school to learn and go to a doctor when you are sick, about having enough good food to eat, about being treated fairly, and being paid fairly for the work that you do.   The Goals are also about taking care of our planet, which we depend upon for our survival.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Click</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animate in the third bullet point</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The Global Goals are universal.  This means that they are for everyone and especially the people in our world who are treated unfairly or disadvantaged – people who do not have enough good food or clean water to live well or cannot afford to send their children to school or get medical help when they need it.  The fact that the Goals are universal also means that we all have a part to play in making them happen.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Depending on how familiar your class are with the Global Goals, you could display the child-friendly version of the 17 Global Goals in the Our World Irish Aid Awards pupils’ magazine, page 4 (available: https://www.ourworldirishaidawards.ie/pupils-magazine/)  </a:t>
            </a:r>
          </a:p>
        </p:txBody>
      </p:sp>
      <p:sp>
        <p:nvSpPr>
          <p:cNvPr id="4" name="Slide Number Placeholder 3"/>
          <p:cNvSpPr>
            <a:spLocks noGrp="1"/>
          </p:cNvSpPr>
          <p:nvPr>
            <p:ph type="sldNum" sz="quarter" idx="5"/>
          </p:nvPr>
        </p:nvSpPr>
        <p:spPr/>
        <p:txBody>
          <a:bodyPr/>
          <a:lstStyle/>
          <a:p>
            <a:fld id="{A41BF117-37B4-4FD6-BA28-DB8A22FA0308}" type="slidenum">
              <a:rPr lang="en-US" smtClean="0"/>
              <a:t>7</a:t>
            </a:fld>
            <a:endParaRPr lang="en-US" dirty="0"/>
          </a:p>
        </p:txBody>
      </p:sp>
    </p:spTree>
    <p:extLst>
      <p:ext uri="{BB962C8B-B14F-4D97-AF65-F5344CB8AC3E}">
        <p14:creationId xmlns:p14="http://schemas.microsoft.com/office/powerpoint/2010/main" val="144416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Teacher notes: Activity 2 (The Global Goals for Sustainable Development) (no animations)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Has anyone ever heard of Malala Yousafzai?  What do you know about Malala?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Malala is an activist, someone who takes action to bring about positive change in our world.  Malala supports gender equality in our world by supporting girls to go to and stay in school.</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We are going to watch a video about the Global Goals which is introduced by Malala.  As you watch, you need to find the answer to </a:t>
            </a: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one</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of the questions on the slide.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Click on the image on the slide to play the video (6.19mins) (also available: </a:t>
            </a:r>
            <a:r>
              <a:rPr lang="en-IE" sz="1800" dirty="0">
                <a:effectLst/>
                <a:latin typeface="Calibri" panose="020F0502020204030204" pitchFamily="34" charset="0"/>
                <a:ea typeface="Calibri" panose="020F0502020204030204" pitchFamily="34" charset="0"/>
                <a:cs typeface="Times New Roman" panose="02020603050405020304" pitchFamily="18" charset="0"/>
              </a:rPr>
              <a:t>https://www.youtube.com/watch?v=p2hyORs83EE </a:t>
            </a:r>
            <a:r>
              <a:rPr lang="en-GB" sz="1800" dirty="0">
                <a:effectLst/>
                <a:latin typeface="Calibri" panose="020F0502020204030204" pitchFamily="34" charset="0"/>
                <a:ea typeface="Calibri" panose="020F0502020204030204" pitchFamily="34" charset="0"/>
                <a:cs typeface="Times New Roman" panose="02020603050405020304" pitchFamily="18" charset="0"/>
              </a:rPr>
              <a:t>(English language version) or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https://youtu.be/fpjIu2446PY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Leagan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Gaeilge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each of the 3 questions, take feedback from a selection of pupils.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effectLst/>
                <a:latin typeface="Calibri" panose="020F0502020204030204" pitchFamily="34" charset="0"/>
                <a:ea typeface="Calibri" panose="020F0502020204030204" pitchFamily="34" charset="0"/>
                <a:cs typeface="Times New Roman" panose="02020603050405020304" pitchFamily="18" charset="0"/>
              </a:rPr>
              <a:t>Answers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Two.</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Poverty, healthcare, education and gender.</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Stick up for people who aren’t being treated fairly; respect the human rights of others; take care of each other; share what we produce fairly and sustainably.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What did you learn from this video about the relationship between Equality for All and the Global Goals?  Do you agree with the following: Equality for All = Global Goals?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8</a:t>
            </a:fld>
            <a:endParaRPr lang="en-IE" dirty="0"/>
          </a:p>
        </p:txBody>
      </p:sp>
    </p:spTree>
    <p:extLst>
      <p:ext uri="{BB962C8B-B14F-4D97-AF65-F5344CB8AC3E}">
        <p14:creationId xmlns:p14="http://schemas.microsoft.com/office/powerpoint/2010/main" val="419142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Teacher notes: Activity 3 (Global Goal Getters)</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We are going to take part in the Our World Irish Aid Awards.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Entries must be about the 2023 Awards theme of ‘Equality for All’, the Global Goals generally and/or the work of Irish Aid in different countries.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Our entry can be in any format.  This means we can enter short stories, poems, surveys, video of a performance, posters or something else.  So, get your thinking caps on!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We can take as much or as little time as we like to create our entry and we can enter more than once.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For entering we will get a certificate of participation.  Our entry might be published in one of the online </a:t>
            </a:r>
            <a:r>
              <a:rPr lang="en-IE" sz="1800" b="1" i="1" dirty="0">
                <a:effectLst/>
                <a:latin typeface="Calibri" panose="020F0502020204030204" pitchFamily="34" charset="0"/>
                <a:ea typeface="Calibri" panose="020F0502020204030204" pitchFamily="34" charset="0"/>
                <a:cs typeface="Times New Roman" panose="02020603050405020304" pitchFamily="18" charset="0"/>
              </a:rPr>
              <a:t>Global Goal Getters magazines, by kids, for kids</a:t>
            </a:r>
            <a:r>
              <a:rPr lang="en-IE" sz="1800" i="1" dirty="0">
                <a:effectLst/>
                <a:latin typeface="Calibri" panose="020F0502020204030204" pitchFamily="34" charset="0"/>
                <a:ea typeface="Calibri" panose="020F0502020204030204" pitchFamily="34" charset="0"/>
                <a:cs typeface="Times New Roman" panose="02020603050405020304" pitchFamily="18" charset="0"/>
              </a:rPr>
              <a:t>.  In June 2023, the teachers/pupils with the best entries will be invited to a National Awards final and their work will appear in the </a:t>
            </a:r>
            <a:r>
              <a:rPr lang="en-IE" sz="1800" b="1" i="1" dirty="0">
                <a:effectLst/>
                <a:latin typeface="Calibri" panose="020F0502020204030204" pitchFamily="34" charset="0"/>
                <a:ea typeface="Calibri" panose="020F0502020204030204" pitchFamily="34" charset="0"/>
                <a:cs typeface="Times New Roman" panose="02020603050405020304" pitchFamily="18" charset="0"/>
              </a:rPr>
              <a:t>Global Goal Getters Annual</a:t>
            </a:r>
            <a:r>
              <a:rPr lang="en-IE" sz="1800" i="1" dirty="0">
                <a:effectLst/>
                <a:latin typeface="Calibri" panose="020F0502020204030204" pitchFamily="34" charset="0"/>
                <a:ea typeface="Calibri" panose="020F0502020204030204" pitchFamily="34" charset="0"/>
                <a:cs typeface="Times New Roman" panose="02020603050405020304" pitchFamily="18" charset="0"/>
              </a:rPr>
              <a:t>, online and as an insert in a national newspaper. </a:t>
            </a:r>
            <a:r>
              <a:rPr lang="en-IE" sz="1800" i="1" dirty="0">
                <a:latin typeface="Calibri" panose="020F0502020204030204" pitchFamily="34" charset="0"/>
                <a:ea typeface="Calibri" panose="020F0502020204030204" pitchFamily="34" charset="0"/>
                <a:cs typeface="Calibri" panose="020F0502020204030204" pitchFamily="34" charset="0"/>
              </a:rPr>
              <a:t>Each winner will receive copies of the Global Goal Getters Annual and a plaque or trophy for their school.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For more information and entry details for the Our World Irish Aid Awards see: </a:t>
            </a:r>
            <a:r>
              <a:rPr lang="en-I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www.ourworldirishaidawards.ie</a:t>
            </a: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DDD419F4-D791-41E3-8F48-C57B6378CBDD}" type="slidenum">
              <a:rPr lang="en-IE" smtClean="0"/>
              <a:t>9</a:t>
            </a:fld>
            <a:endParaRPr lang="en-IE" dirty="0"/>
          </a:p>
        </p:txBody>
      </p:sp>
    </p:spTree>
    <p:extLst>
      <p:ext uri="{BB962C8B-B14F-4D97-AF65-F5344CB8AC3E}">
        <p14:creationId xmlns:p14="http://schemas.microsoft.com/office/powerpoint/2010/main" val="126224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E48D-A1E4-4C3E-9E7B-38A54017FE9E}"/>
              </a:ext>
            </a:extLst>
          </p:cNvPr>
          <p:cNvSpPr>
            <a:spLocks noGrp="1"/>
          </p:cNvSpPr>
          <p:nvPr>
            <p:ph type="ctrTitle"/>
          </p:nvPr>
        </p:nvSpPr>
        <p:spPr>
          <a:xfrm>
            <a:off x="1524000" y="356553"/>
            <a:ext cx="9144000" cy="2387600"/>
          </a:xfrm>
          <a:prstGeom prst="rect">
            <a:avLst/>
          </a:prstGeom>
        </p:spPr>
        <p:txBody>
          <a:bodyPr anchor="b"/>
          <a:lstStyle>
            <a:lvl1pPr algn="ctr">
              <a:defRPr sz="6600">
                <a:solidFill>
                  <a:schemeClr val="accent3"/>
                </a:solidFill>
              </a:defRPr>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27BE50D9-D233-45AB-BC42-92703E9560F2}"/>
              </a:ext>
            </a:extLst>
          </p:cNvPr>
          <p:cNvSpPr>
            <a:spLocks noGrp="1"/>
          </p:cNvSpPr>
          <p:nvPr>
            <p:ph type="subTitle" idx="1"/>
          </p:nvPr>
        </p:nvSpPr>
        <p:spPr>
          <a:xfrm>
            <a:off x="1524000" y="2859088"/>
            <a:ext cx="9144000" cy="8785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6" name="Slide Number Placeholder 5">
            <a:extLst>
              <a:ext uri="{FF2B5EF4-FFF2-40B4-BE49-F238E27FC236}">
                <a16:creationId xmlns:a16="http://schemas.microsoft.com/office/drawing/2014/main" id="{12C8105A-FC55-44D4-8198-0D565BBBE9DB}"/>
              </a:ext>
            </a:extLst>
          </p:cNvPr>
          <p:cNvSpPr>
            <a:spLocks noGrp="1"/>
          </p:cNvSpPr>
          <p:nvPr>
            <p:ph type="sldNum" sz="quarter" idx="12"/>
          </p:nvPr>
        </p:nvSpPr>
        <p:spPr>
          <a:xfrm>
            <a:off x="287655" y="6318567"/>
            <a:ext cx="1009650" cy="365125"/>
          </a:xfrm>
        </p:spPr>
        <p:txBody>
          <a:bodyPr/>
          <a:lstStyle>
            <a:lvl1pPr algn="l">
              <a:defRPr/>
            </a:lvl1pPr>
          </a:lstStyle>
          <a:p>
            <a:pPr algn="l"/>
            <a:fld id="{6409BFAD-CFE0-470E-B2F4-9419CA47F564}" type="slidenum">
              <a:rPr lang="en-IE" smtClean="0"/>
              <a:pPr/>
              <a:t>‹#›</a:t>
            </a:fld>
            <a:endParaRPr lang="en-IE" dirty="0"/>
          </a:p>
        </p:txBody>
      </p:sp>
    </p:spTree>
    <p:extLst>
      <p:ext uri="{BB962C8B-B14F-4D97-AF65-F5344CB8AC3E}">
        <p14:creationId xmlns:p14="http://schemas.microsoft.com/office/powerpoint/2010/main" val="132444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9C1A-D130-4092-BACA-CC385FDB2058}"/>
              </a:ext>
            </a:extLst>
          </p:cNvPr>
          <p:cNvSpPr>
            <a:spLocks noGrp="1"/>
          </p:cNvSpPr>
          <p:nvPr>
            <p:ph type="title"/>
          </p:nvPr>
        </p:nvSpPr>
        <p:spPr>
          <a:xfrm>
            <a:off x="232410" y="768350"/>
            <a:ext cx="10515600" cy="2852737"/>
          </a:xfrm>
          <a:prstGeom prst="rect">
            <a:avLst/>
          </a:prstGeo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E370C10-3D59-428A-BD23-D6A22A6DF798}"/>
              </a:ext>
            </a:extLst>
          </p:cNvPr>
          <p:cNvSpPr>
            <a:spLocks noGrp="1"/>
          </p:cNvSpPr>
          <p:nvPr>
            <p:ph type="body" idx="1"/>
          </p:nvPr>
        </p:nvSpPr>
        <p:spPr>
          <a:xfrm>
            <a:off x="232410" y="3926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AD9CEB5B-1513-4500-B2CE-317865A9DC37}"/>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0782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A504-9F42-4A07-8E52-A909F656693E}"/>
              </a:ext>
            </a:extLst>
          </p:cNvPr>
          <p:cNvSpPr>
            <a:spLocks noGrp="1"/>
          </p:cNvSpPr>
          <p:nvPr>
            <p:ph type="title"/>
          </p:nvPr>
        </p:nvSpPr>
        <p:spPr>
          <a:xfrm>
            <a:off x="236220" y="232716"/>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04890214-C560-40D9-ABF5-80E3A117722A}"/>
              </a:ext>
            </a:extLst>
          </p:cNvPr>
          <p:cNvSpPr>
            <a:spLocks noGrp="1"/>
          </p:cNvSpPr>
          <p:nvPr>
            <p:ph idx="1"/>
          </p:nvPr>
        </p:nvSpPr>
        <p:spPr>
          <a:xfrm>
            <a:off x="232410" y="1562399"/>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Slide Number Placeholder 5">
            <a:extLst>
              <a:ext uri="{FF2B5EF4-FFF2-40B4-BE49-F238E27FC236}">
                <a16:creationId xmlns:a16="http://schemas.microsoft.com/office/drawing/2014/main" id="{51042445-E822-4A5E-A0AA-A2E79785977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394727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52F8-635D-4CCC-8863-4B877C0915D4}"/>
              </a:ext>
            </a:extLst>
          </p:cNvPr>
          <p:cNvSpPr>
            <a:spLocks noGrp="1"/>
          </p:cNvSpPr>
          <p:nvPr>
            <p:ph type="title"/>
          </p:nvPr>
        </p:nvSpPr>
        <p:spPr>
          <a:xfrm>
            <a:off x="232410" y="32067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EFB0C9AC-EC9D-4988-B138-61B19E261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F8F13E0-6305-4B18-925D-D9EAECAADF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Slide Number Placeholder 6">
            <a:extLst>
              <a:ext uri="{FF2B5EF4-FFF2-40B4-BE49-F238E27FC236}">
                <a16:creationId xmlns:a16="http://schemas.microsoft.com/office/drawing/2014/main" id="{647F1F1B-DA8B-4CB7-87AA-521D901485B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5928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AD18-F6FC-476D-AD56-9B24EDEDF97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C743001F-73BD-483F-9786-0B5A0A8ADD18}"/>
              </a:ext>
            </a:extLst>
          </p:cNvPr>
          <p:cNvSpPr>
            <a:spLocks noGrp="1"/>
          </p:cNvSpPr>
          <p:nvPr>
            <p:ph type="body" idx="1"/>
          </p:nvPr>
        </p:nvSpPr>
        <p:spPr>
          <a:xfrm>
            <a:off x="839788" y="1681163"/>
            <a:ext cx="5157787" cy="823912"/>
          </a:xfrm>
        </p:spPr>
        <p:txBody>
          <a:bodyPr anchor="b"/>
          <a:lstStyle>
            <a:lvl1pPr marL="0" indent="0" algn="ctr">
              <a:buNone/>
              <a:defRPr sz="2400" b="1">
                <a:solidFill>
                  <a:schemeClr val="accent4"/>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DA887F2-8695-4623-B863-CB552F538C2F}"/>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FDE81C25-08C2-4B09-A1F2-421463BF092A}"/>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accent6"/>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DA637B9-5E45-48E0-AA11-B9EA34313F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9" name="Slide Number Placeholder 8">
            <a:extLst>
              <a:ext uri="{FF2B5EF4-FFF2-40B4-BE49-F238E27FC236}">
                <a16:creationId xmlns:a16="http://schemas.microsoft.com/office/drawing/2014/main" id="{B05E493D-4F74-4031-848B-A82DBECAC48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35114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401B0-119B-4B4A-8449-AE4C161DFC8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1403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D7AB-7EB3-4AAA-9F9C-436A51B6F146}"/>
              </a:ext>
            </a:extLst>
          </p:cNvPr>
          <p:cNvSpPr>
            <a:spLocks noGrp="1"/>
          </p:cNvSpPr>
          <p:nvPr>
            <p:ph type="title"/>
          </p:nvPr>
        </p:nvSpPr>
        <p:spPr>
          <a:xfrm>
            <a:off x="232410" y="842169"/>
            <a:ext cx="3932237" cy="1600200"/>
          </a:xfrm>
          <a:prstGeom prst="rect">
            <a:avLst/>
          </a:prstGeom>
        </p:spPr>
        <p:txBody>
          <a:bodyPr anchor="b"/>
          <a:lstStyle>
            <a:lvl1pPr>
              <a:defRPr sz="3200"/>
            </a:lvl1p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9813AFC-BF0D-40F5-B1E9-70019B3A73E5}"/>
              </a:ext>
            </a:extLst>
          </p:cNvPr>
          <p:cNvSpPr>
            <a:spLocks noGrp="1"/>
          </p:cNvSpPr>
          <p:nvPr>
            <p:ph idx="1"/>
          </p:nvPr>
        </p:nvSpPr>
        <p:spPr>
          <a:xfrm>
            <a:off x="4474528" y="834390"/>
            <a:ext cx="7485062" cy="5246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Text Placeholder 3">
            <a:extLst>
              <a:ext uri="{FF2B5EF4-FFF2-40B4-BE49-F238E27FC236}">
                <a16:creationId xmlns:a16="http://schemas.microsoft.com/office/drawing/2014/main" id="{3C3CD017-AE5B-4070-9443-ED0C84994CD6}"/>
              </a:ext>
            </a:extLst>
          </p:cNvPr>
          <p:cNvSpPr>
            <a:spLocks noGrp="1"/>
          </p:cNvSpPr>
          <p:nvPr>
            <p:ph type="body" sz="half" idx="2"/>
          </p:nvPr>
        </p:nvSpPr>
        <p:spPr>
          <a:xfrm>
            <a:off x="232410" y="2537460"/>
            <a:ext cx="3932237"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F4BCA29-1B1F-406D-9106-034CFE00890D}"/>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6183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2FA6-4D15-4187-B550-B64650490C30}"/>
              </a:ext>
            </a:extLst>
          </p:cNvPr>
          <p:cNvSpPr>
            <a:spLocks noGrp="1"/>
          </p:cNvSpPr>
          <p:nvPr>
            <p:ph type="title"/>
          </p:nvPr>
        </p:nvSpPr>
        <p:spPr>
          <a:xfrm>
            <a:off x="839788" y="987425"/>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D0F972EC-3A4B-45C9-A123-091028A1A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IE" dirty="0"/>
          </a:p>
        </p:txBody>
      </p:sp>
      <p:sp>
        <p:nvSpPr>
          <p:cNvPr id="4" name="Text Placeholder 3">
            <a:extLst>
              <a:ext uri="{FF2B5EF4-FFF2-40B4-BE49-F238E27FC236}">
                <a16:creationId xmlns:a16="http://schemas.microsoft.com/office/drawing/2014/main" id="{6DAF46AD-6297-4A5F-AC2F-3CD05AA4D1B9}"/>
              </a:ext>
            </a:extLst>
          </p:cNvPr>
          <p:cNvSpPr>
            <a:spLocks noGrp="1"/>
          </p:cNvSpPr>
          <p:nvPr>
            <p:ph type="body" sz="half" idx="2"/>
          </p:nvPr>
        </p:nvSpPr>
        <p:spPr>
          <a:xfrm>
            <a:off x="839788" y="2686050"/>
            <a:ext cx="3932237" cy="3182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2A5BDB6-0F97-4838-9F4C-C14BAD9E08EE}"/>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40234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050CC-497E-40DC-8D28-F83FAF8E2F04}"/>
              </a:ext>
            </a:extLst>
          </p:cNvPr>
          <p:cNvSpPr>
            <a:spLocks noGrp="1"/>
          </p:cNvSpPr>
          <p:nvPr>
            <p:ph type="body" idx="1"/>
          </p:nvPr>
        </p:nvSpPr>
        <p:spPr>
          <a:xfrm>
            <a:off x="236220" y="1707190"/>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49958E81-A58B-4E46-8655-AB529CCEFEA5}"/>
              </a:ext>
            </a:extLst>
          </p:cNvPr>
          <p:cNvSpPr>
            <a:spLocks noGrp="1"/>
          </p:cNvSpPr>
          <p:nvPr>
            <p:ph type="sldNum" sz="quarter" idx="4"/>
          </p:nvPr>
        </p:nvSpPr>
        <p:spPr>
          <a:xfrm>
            <a:off x="23241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409BFAD-CFE0-470E-B2F4-9419CA47F564}" type="slidenum">
              <a:rPr lang="en-IE" smtClean="0"/>
              <a:pPr/>
              <a:t>‹#›</a:t>
            </a:fld>
            <a:endParaRPr lang="en-IE" sz="1000" dirty="0"/>
          </a:p>
        </p:txBody>
      </p:sp>
      <p:pic>
        <p:nvPicPr>
          <p:cNvPr id="10" name="Picture 9" descr="A picture containing drawing, blue&#10;&#10;Description automatically generated">
            <a:extLst>
              <a:ext uri="{FF2B5EF4-FFF2-40B4-BE49-F238E27FC236}">
                <a16:creationId xmlns:a16="http://schemas.microsoft.com/office/drawing/2014/main" id="{BC099B10-6088-7649-87F1-4203BD60FBA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01782" y="287967"/>
            <a:ext cx="1384452" cy="475621"/>
          </a:xfrm>
          <a:prstGeom prst="rect">
            <a:avLst/>
          </a:prstGeom>
        </p:spPr>
      </p:pic>
      <p:sp>
        <p:nvSpPr>
          <p:cNvPr id="11" name="Title Placeholder 10">
            <a:extLst>
              <a:ext uri="{FF2B5EF4-FFF2-40B4-BE49-F238E27FC236}">
                <a16:creationId xmlns:a16="http://schemas.microsoft.com/office/drawing/2014/main" id="{AA714047-8067-3043-8DCD-FA776E555623}"/>
              </a:ext>
            </a:extLst>
          </p:cNvPr>
          <p:cNvSpPr>
            <a:spLocks noGrp="1"/>
          </p:cNvSpPr>
          <p:nvPr>
            <p:ph type="title"/>
          </p:nvPr>
        </p:nvSpPr>
        <p:spPr>
          <a:xfrm>
            <a:off x="232410" y="20541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7" name="Picture 6" descr="A picture containing shape&#10;&#10;Description automatically generated">
            <a:extLst>
              <a:ext uri="{FF2B5EF4-FFF2-40B4-BE49-F238E27FC236}">
                <a16:creationId xmlns:a16="http://schemas.microsoft.com/office/drawing/2014/main" id="{E867DBA2-99A3-304E-977C-320CE2491FE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85937" y="6230606"/>
            <a:ext cx="1000297" cy="475621"/>
          </a:xfrm>
          <a:prstGeom prst="rect">
            <a:avLst/>
          </a:prstGeom>
        </p:spPr>
      </p:pic>
    </p:spTree>
    <p:extLst>
      <p:ext uri="{BB962C8B-B14F-4D97-AF65-F5344CB8AC3E}">
        <p14:creationId xmlns:p14="http://schemas.microsoft.com/office/powerpoint/2010/main" val="3153893424"/>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88" r:id="rId4"/>
    <p:sldLayoutId id="2147483689" r:id="rId5"/>
    <p:sldLayoutId id="2147483691" r:id="rId6"/>
    <p:sldLayoutId id="2147483692" r:id="rId7"/>
    <p:sldLayoutId id="2147483693" r:id="rId8"/>
  </p:sldLayoutIdLst>
  <p:txStyles>
    <p:titleStyle>
      <a:lvl1pPr algn="l" defTabSz="914400" rtl="0" eaLnBrk="1" latinLnBrk="0" hangingPunct="1">
        <a:lnSpc>
          <a:spcPct val="90000"/>
        </a:lnSpc>
        <a:spcBef>
          <a:spcPct val="0"/>
        </a:spcBef>
        <a:buNone/>
        <a:defRPr sz="4400" kern="1200">
          <a:solidFill>
            <a:schemeClr val="accent3"/>
          </a:solidFill>
          <a:latin typeface="Ziggurat HTF-Black" pitchFamily="2" charset="77"/>
          <a:ea typeface="+mj-ea"/>
          <a:cs typeface="+mj-cs"/>
        </a:defRPr>
      </a:lvl1pPr>
    </p:titleStyle>
    <p:bodyStyle>
      <a:lvl1pPr marL="514350" indent="-514350" algn="l" defTabSz="914400" rtl="0" eaLnBrk="1" latinLnBrk="0" hangingPunct="1">
        <a:lnSpc>
          <a:spcPct val="90000"/>
        </a:lnSpc>
        <a:spcBef>
          <a:spcPts val="1000"/>
        </a:spcBef>
        <a:buClr>
          <a:schemeClr val="accent3"/>
        </a:buClr>
        <a:buFont typeface="+mj-lt"/>
        <a:buAutoNum type="arabicPeriod"/>
        <a:defRPr sz="2800" b="1" kern="1200">
          <a:solidFill>
            <a:schemeClr val="accent2"/>
          </a:solidFill>
          <a:latin typeface="+mj-lt"/>
          <a:ea typeface="+mn-ea"/>
          <a:cs typeface="+mn-cs"/>
        </a:defRPr>
      </a:lvl1pPr>
      <a:lvl2pPr marL="685800" indent="-228600" algn="l" defTabSz="914400" rtl="0" eaLnBrk="1" latinLnBrk="0" hangingPunct="1">
        <a:lnSpc>
          <a:spcPct val="90000"/>
        </a:lnSpc>
        <a:spcBef>
          <a:spcPts val="500"/>
        </a:spcBef>
        <a:buClr>
          <a:schemeClr val="accent3"/>
        </a:buClr>
        <a:buSzPct val="90000"/>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p2hyORs83EE?feature=oembed"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DE748C5-1C6C-584C-ADAF-518498C69636}"/>
              </a:ext>
            </a:extLst>
          </p:cNvPr>
          <p:cNvSpPr>
            <a:spLocks noGrp="1"/>
          </p:cNvSpPr>
          <p:nvPr>
            <p:ph type="subTitle" idx="1"/>
          </p:nvPr>
        </p:nvSpPr>
        <p:spPr>
          <a:xfrm>
            <a:off x="1456246" y="2441574"/>
            <a:ext cx="9144000" cy="2650172"/>
          </a:xfrm>
        </p:spPr>
        <p:txBody>
          <a:bodyPr>
            <a:noAutofit/>
          </a:bodyPr>
          <a:lstStyle/>
          <a:p>
            <a:r>
              <a:rPr lang="en-IE" sz="1800" b="1" dirty="0">
                <a:solidFill>
                  <a:schemeClr val="accent3"/>
                </a:solidFill>
              </a:rPr>
              <a:t>“EQUALITY FOR ALL”</a:t>
            </a:r>
            <a:endParaRPr lang="en-IE" sz="1800" dirty="0">
              <a:solidFill>
                <a:schemeClr val="accent3"/>
              </a:solidFill>
            </a:endParaRPr>
          </a:p>
          <a:p>
            <a:r>
              <a:rPr lang="en-IE" sz="3600" dirty="0"/>
              <a:t>LESSON ONE </a:t>
            </a:r>
          </a:p>
          <a:p>
            <a:r>
              <a:rPr lang="en-IE" sz="1400" dirty="0"/>
              <a:t>(5</a:t>
            </a:r>
            <a:r>
              <a:rPr lang="en-IE" sz="1400" baseline="30000" dirty="0"/>
              <a:t>th</a:t>
            </a:r>
            <a:r>
              <a:rPr lang="en-IE" sz="1400" dirty="0"/>
              <a:t>-6</a:t>
            </a:r>
            <a:r>
              <a:rPr lang="en-IE" sz="1400" baseline="30000" dirty="0"/>
              <a:t>th</a:t>
            </a:r>
            <a:r>
              <a:rPr lang="en-IE" sz="1400" dirty="0"/>
              <a:t> class)</a:t>
            </a:r>
          </a:p>
        </p:txBody>
      </p:sp>
      <p:sp>
        <p:nvSpPr>
          <p:cNvPr id="10" name="Title 1">
            <a:extLst>
              <a:ext uri="{FF2B5EF4-FFF2-40B4-BE49-F238E27FC236}">
                <a16:creationId xmlns:a16="http://schemas.microsoft.com/office/drawing/2014/main" id="{F6EB4FDA-B3DB-C449-AE68-82DDA5D0CE96}"/>
              </a:ext>
            </a:extLst>
          </p:cNvPr>
          <p:cNvSpPr txBox="1">
            <a:spLocks/>
          </p:cNvSpPr>
          <p:nvPr/>
        </p:nvSpPr>
        <p:spPr>
          <a:xfrm>
            <a:off x="1359150" y="540941"/>
            <a:ext cx="9144000" cy="2387600"/>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600" kern="1200">
                <a:solidFill>
                  <a:schemeClr val="accent3"/>
                </a:solidFill>
                <a:latin typeface="Ziggurat HTF-Black" pitchFamily="2" charset="77"/>
                <a:ea typeface="+mj-ea"/>
                <a:cs typeface="+mj-cs"/>
              </a:defRPr>
            </a:lvl1pPr>
          </a:lstStyle>
          <a:p>
            <a:r>
              <a:rPr lang="en-US" dirty="0">
                <a:solidFill>
                  <a:schemeClr val="accent2"/>
                </a:solidFill>
              </a:rPr>
              <a:t>OUR WORLD </a:t>
            </a:r>
            <a:r>
              <a:rPr lang="en-US" dirty="0">
                <a:solidFill>
                  <a:srgbClr val="B8028A"/>
                </a:solidFill>
              </a:rPr>
              <a:t>IRISH AID AWARDS </a:t>
            </a:r>
            <a:r>
              <a:rPr lang="en-US" dirty="0">
                <a:solidFill>
                  <a:schemeClr val="accent2"/>
                </a:solidFill>
              </a:rPr>
              <a:t>2023</a:t>
            </a:r>
          </a:p>
        </p:txBody>
      </p:sp>
      <p:pic>
        <p:nvPicPr>
          <p:cNvPr id="12" name="Picture 11" descr="A picture containing mug, sitting, dark, table&#10;&#10;Description automatically generated">
            <a:extLst>
              <a:ext uri="{FF2B5EF4-FFF2-40B4-BE49-F238E27FC236}">
                <a16:creationId xmlns:a16="http://schemas.microsoft.com/office/drawing/2014/main" id="{095DBA0B-31D2-4149-AF73-BF679483E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272" y="4175106"/>
            <a:ext cx="2222216" cy="2632957"/>
          </a:xfrm>
          <a:prstGeom prst="rect">
            <a:avLst/>
          </a:prstGeom>
        </p:spPr>
      </p:pic>
      <p:pic>
        <p:nvPicPr>
          <p:cNvPr id="3" name="Picture 2" descr="A picture containing object, light, lamp&#10;&#10;Description automatically generated">
            <a:extLst>
              <a:ext uri="{FF2B5EF4-FFF2-40B4-BE49-F238E27FC236}">
                <a16:creationId xmlns:a16="http://schemas.microsoft.com/office/drawing/2014/main" id="{B6131401-B5B1-B24B-9DD6-FFF4D90C7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865" y="778827"/>
            <a:ext cx="1915315" cy="1625847"/>
          </a:xfrm>
          <a:prstGeom prst="rect">
            <a:avLst/>
          </a:prstGeom>
        </p:spPr>
      </p:pic>
      <p:pic>
        <p:nvPicPr>
          <p:cNvPr id="6" name="Picture 5" descr="A picture containing object, lamp, light&#10;&#10;Description automatically generated">
            <a:extLst>
              <a:ext uri="{FF2B5EF4-FFF2-40B4-BE49-F238E27FC236}">
                <a16:creationId xmlns:a16="http://schemas.microsoft.com/office/drawing/2014/main" id="{1BC774C2-AE80-3F41-ADA3-4A6AEDB700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1176" y="3414748"/>
            <a:ext cx="1204016" cy="819731"/>
          </a:xfrm>
          <a:prstGeom prst="rect">
            <a:avLst/>
          </a:prstGeom>
        </p:spPr>
      </p:pic>
      <p:pic>
        <p:nvPicPr>
          <p:cNvPr id="9" name="Picture 8" descr="A picture containing object, lamp, light&#10;&#10;Description automatically generated">
            <a:extLst>
              <a:ext uri="{FF2B5EF4-FFF2-40B4-BE49-F238E27FC236}">
                <a16:creationId xmlns:a16="http://schemas.microsoft.com/office/drawing/2014/main" id="{72DA8BDA-0B45-C54B-AE6B-550BB3EFAA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309" y="2873035"/>
            <a:ext cx="1639191" cy="1090062"/>
          </a:xfrm>
          <a:prstGeom prst="rect">
            <a:avLst/>
          </a:prstGeom>
        </p:spPr>
      </p:pic>
      <p:pic>
        <p:nvPicPr>
          <p:cNvPr id="13" name="Picture 12" descr="A picture containing object, lamp, light&#10;&#10;Description automatically generated">
            <a:extLst>
              <a:ext uri="{FF2B5EF4-FFF2-40B4-BE49-F238E27FC236}">
                <a16:creationId xmlns:a16="http://schemas.microsoft.com/office/drawing/2014/main" id="{B4EFDD84-15B2-EA4B-B30B-6FA52B5CE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2850" y="1570348"/>
            <a:ext cx="2244217" cy="1527623"/>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3B3CD0CC-28C3-5C49-B351-AD4776DC74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1299" y="3992378"/>
            <a:ext cx="2982420" cy="3032363"/>
          </a:xfrm>
          <a:prstGeom prst="rect">
            <a:avLst/>
          </a:prstGeom>
        </p:spPr>
      </p:pic>
      <p:pic>
        <p:nvPicPr>
          <p:cNvPr id="14" name="Picture 13" descr="A picture containing flower&#10;&#10;Description automatically generated">
            <a:extLst>
              <a:ext uri="{FF2B5EF4-FFF2-40B4-BE49-F238E27FC236}">
                <a16:creationId xmlns:a16="http://schemas.microsoft.com/office/drawing/2014/main" id="{928EA0EC-263D-C44D-9297-9EF999D8F0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2330" y="3203104"/>
            <a:ext cx="2674107" cy="2718886"/>
          </a:xfrm>
          <a:prstGeom prst="rect">
            <a:avLst/>
          </a:prstGeom>
        </p:spPr>
      </p:pic>
      <p:pic>
        <p:nvPicPr>
          <p:cNvPr id="17" name="Picture 16" descr="A close up of a sign&#10;&#10;Description automatically generated">
            <a:extLst>
              <a:ext uri="{FF2B5EF4-FFF2-40B4-BE49-F238E27FC236}">
                <a16:creationId xmlns:a16="http://schemas.microsoft.com/office/drawing/2014/main" id="{F869D841-5980-5C47-9B94-971513F867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725" y="6248985"/>
            <a:ext cx="707036" cy="787840"/>
          </a:xfrm>
          <a:prstGeom prst="rect">
            <a:avLst/>
          </a:prstGeom>
        </p:spPr>
      </p:pic>
      <p:pic>
        <p:nvPicPr>
          <p:cNvPr id="19" name="Picture 18" descr="A close up of a sign&#10;&#10;Description automatically generated">
            <a:extLst>
              <a:ext uri="{FF2B5EF4-FFF2-40B4-BE49-F238E27FC236}">
                <a16:creationId xmlns:a16="http://schemas.microsoft.com/office/drawing/2014/main" id="{3D43AAB8-D138-464C-B8BB-AB4FA12DE3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05577" y="5343301"/>
            <a:ext cx="553273" cy="616504"/>
          </a:xfrm>
          <a:prstGeom prst="rect">
            <a:avLst/>
          </a:prstGeom>
        </p:spPr>
      </p:pic>
      <p:pic>
        <p:nvPicPr>
          <p:cNvPr id="4" name="Picture 3">
            <a:extLst>
              <a:ext uri="{FF2B5EF4-FFF2-40B4-BE49-F238E27FC236}">
                <a16:creationId xmlns:a16="http://schemas.microsoft.com/office/drawing/2014/main" id="{107F53B5-C74D-0544-AD94-25CE4F48A9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6702" y="4116543"/>
            <a:ext cx="951798" cy="1950407"/>
          </a:xfrm>
          <a:prstGeom prst="rect">
            <a:avLst/>
          </a:prstGeom>
        </p:spPr>
      </p:pic>
      <p:pic>
        <p:nvPicPr>
          <p:cNvPr id="7" name="Picture 6" descr="A picture containing sitting, table, cake, bear&#10;&#10;Description automatically generated">
            <a:extLst>
              <a:ext uri="{FF2B5EF4-FFF2-40B4-BE49-F238E27FC236}">
                <a16:creationId xmlns:a16="http://schemas.microsoft.com/office/drawing/2014/main" id="{4288EA92-1019-D448-9075-0B2C759F7D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20352" y="3546766"/>
            <a:ext cx="3304515" cy="4209574"/>
          </a:xfrm>
          <a:prstGeom prst="rect">
            <a:avLst/>
          </a:prstGeom>
        </p:spPr>
      </p:pic>
    </p:spTree>
    <p:extLst>
      <p:ext uri="{BB962C8B-B14F-4D97-AF65-F5344CB8AC3E}">
        <p14:creationId xmlns:p14="http://schemas.microsoft.com/office/powerpoint/2010/main" val="102569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60FBA5F9-5B20-9642-9D66-47EBD4467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0" y="1000190"/>
            <a:ext cx="3088242" cy="5925469"/>
          </a:xfrm>
          <a:prstGeom prst="rect">
            <a:avLst/>
          </a:prstGeom>
        </p:spPr>
      </p:pic>
      <p:sp>
        <p:nvSpPr>
          <p:cNvPr id="7" name="TextBox 6">
            <a:extLst>
              <a:ext uri="{FF2B5EF4-FFF2-40B4-BE49-F238E27FC236}">
                <a16:creationId xmlns:a16="http://schemas.microsoft.com/office/drawing/2014/main" id="{F681D2B8-9FA5-43DA-AE85-61C6E5662693}"/>
              </a:ext>
            </a:extLst>
          </p:cNvPr>
          <p:cNvSpPr txBox="1"/>
          <p:nvPr/>
        </p:nvSpPr>
        <p:spPr>
          <a:xfrm>
            <a:off x="6131808" y="1403194"/>
            <a:ext cx="5617027" cy="400110"/>
          </a:xfrm>
          <a:prstGeom prst="rect">
            <a:avLst/>
          </a:prstGeom>
          <a:solidFill>
            <a:schemeClr val="accent1">
              <a:lumMod val="20000"/>
              <a:lumOff val="80000"/>
            </a:schemeClr>
          </a:solidFill>
          <a:ln w="28575">
            <a:noFill/>
          </a:ln>
        </p:spPr>
        <p:txBody>
          <a:bodyPr wrap="square" rtlCol="0">
            <a:spAutoFit/>
          </a:bodyPr>
          <a:lstStyle/>
          <a:p>
            <a:pPr algn="ctr"/>
            <a:r>
              <a:rPr lang="en-IE" sz="2000" dirty="0"/>
              <a:t>consider the meaning of ‘Equality for All’</a:t>
            </a:r>
          </a:p>
        </p:txBody>
      </p:sp>
      <p:sp>
        <p:nvSpPr>
          <p:cNvPr id="10" name="TextBox 9">
            <a:extLst>
              <a:ext uri="{FF2B5EF4-FFF2-40B4-BE49-F238E27FC236}">
                <a16:creationId xmlns:a16="http://schemas.microsoft.com/office/drawing/2014/main" id="{DA140021-BC5A-4BEF-BAF7-505D18E14966}"/>
              </a:ext>
            </a:extLst>
          </p:cNvPr>
          <p:cNvSpPr txBox="1"/>
          <p:nvPr/>
        </p:nvSpPr>
        <p:spPr>
          <a:xfrm>
            <a:off x="5460999" y="4978400"/>
            <a:ext cx="184731" cy="369332"/>
          </a:xfrm>
          <a:prstGeom prst="rect">
            <a:avLst/>
          </a:prstGeom>
          <a:noFill/>
        </p:spPr>
        <p:txBody>
          <a:bodyPr wrap="square" rtlCol="0">
            <a:spAutoFit/>
          </a:bodyPr>
          <a:lstStyle/>
          <a:p>
            <a:endParaRPr lang="en-IE" dirty="0"/>
          </a:p>
        </p:txBody>
      </p:sp>
      <p:sp>
        <p:nvSpPr>
          <p:cNvPr id="12" name="TextBox 11">
            <a:extLst>
              <a:ext uri="{FF2B5EF4-FFF2-40B4-BE49-F238E27FC236}">
                <a16:creationId xmlns:a16="http://schemas.microsoft.com/office/drawing/2014/main" id="{D1F8E31E-0250-4E20-A54B-F6725FBA28AA}"/>
              </a:ext>
            </a:extLst>
          </p:cNvPr>
          <p:cNvSpPr txBox="1"/>
          <p:nvPr/>
        </p:nvSpPr>
        <p:spPr>
          <a:xfrm>
            <a:off x="5876999" y="4501272"/>
            <a:ext cx="6126644" cy="1508105"/>
          </a:xfrm>
          <a:prstGeom prst="rect">
            <a:avLst/>
          </a:prstGeom>
          <a:noFill/>
        </p:spPr>
        <p:txBody>
          <a:bodyPr wrap="square" rtlCol="0">
            <a:spAutoFit/>
          </a:bodyPr>
          <a:lstStyle/>
          <a:p>
            <a:pPr algn="ctr"/>
            <a:r>
              <a:rPr lang="en-IE" sz="3600" b="1" dirty="0">
                <a:solidFill>
                  <a:schemeClr val="accent3"/>
                </a:solidFill>
                <a:latin typeface="Ziggurat HTF-Black" pitchFamily="2" charset="77"/>
              </a:rPr>
              <a:t>WELL DONE CLASS!</a:t>
            </a:r>
          </a:p>
          <a:p>
            <a:pPr algn="ctr"/>
            <a:r>
              <a:rPr lang="en-IE" sz="2800" b="1" dirty="0">
                <a:solidFill>
                  <a:schemeClr val="accent2"/>
                </a:solidFill>
              </a:rPr>
              <a:t>You’re all amazing </a:t>
            </a:r>
          </a:p>
          <a:p>
            <a:pPr algn="ctr"/>
            <a:r>
              <a:rPr lang="en-IE" sz="2800" b="1" dirty="0">
                <a:solidFill>
                  <a:schemeClr val="accent2"/>
                </a:solidFill>
              </a:rPr>
              <a:t>Global Goal Getters!</a:t>
            </a:r>
          </a:p>
        </p:txBody>
      </p:sp>
      <p:sp>
        <p:nvSpPr>
          <p:cNvPr id="9" name="TextBox 8">
            <a:extLst>
              <a:ext uri="{FF2B5EF4-FFF2-40B4-BE49-F238E27FC236}">
                <a16:creationId xmlns:a16="http://schemas.microsoft.com/office/drawing/2014/main" id="{4FD3D95F-6402-954D-8057-0FB258054120}"/>
              </a:ext>
            </a:extLst>
          </p:cNvPr>
          <p:cNvSpPr txBox="1"/>
          <p:nvPr/>
        </p:nvSpPr>
        <p:spPr>
          <a:xfrm>
            <a:off x="6131808" y="2192988"/>
            <a:ext cx="5617027" cy="959173"/>
          </a:xfrm>
          <a:prstGeom prst="rect">
            <a:avLst/>
          </a:prstGeom>
          <a:solidFill>
            <a:schemeClr val="accent6">
              <a:lumMod val="20000"/>
              <a:lumOff val="80000"/>
            </a:schemeClr>
          </a:solidFill>
          <a:ln w="28575">
            <a:noFill/>
          </a:ln>
        </p:spPr>
        <p:txBody>
          <a:bodyPr wrap="square" rtlCol="0">
            <a:spAutoFit/>
          </a:bodyPr>
          <a:lstStyle/>
          <a:p>
            <a:pPr algn="ctr">
              <a:lnSpc>
                <a:spcPct val="150000"/>
              </a:lnSpc>
            </a:pPr>
            <a:r>
              <a:rPr lang="en-IE" sz="2000" dirty="0"/>
              <a:t>explore the Global Goals for Sustainable Development</a:t>
            </a:r>
          </a:p>
        </p:txBody>
      </p:sp>
      <p:sp>
        <p:nvSpPr>
          <p:cNvPr id="11" name="TextBox 10">
            <a:extLst>
              <a:ext uri="{FF2B5EF4-FFF2-40B4-BE49-F238E27FC236}">
                <a16:creationId xmlns:a16="http://schemas.microsoft.com/office/drawing/2014/main" id="{AF6717D0-F99C-A047-8551-9A1BD8C31704}"/>
              </a:ext>
            </a:extLst>
          </p:cNvPr>
          <p:cNvSpPr txBox="1"/>
          <p:nvPr/>
        </p:nvSpPr>
        <p:spPr>
          <a:xfrm>
            <a:off x="6131808" y="3386780"/>
            <a:ext cx="5617027" cy="959173"/>
          </a:xfrm>
          <a:prstGeom prst="rect">
            <a:avLst/>
          </a:prstGeom>
          <a:solidFill>
            <a:schemeClr val="accent4">
              <a:lumMod val="20000"/>
              <a:lumOff val="80000"/>
            </a:schemeClr>
          </a:solidFill>
          <a:ln w="28575">
            <a:noFill/>
          </a:ln>
        </p:spPr>
        <p:txBody>
          <a:bodyPr wrap="square" rtlCol="0">
            <a:spAutoFit/>
          </a:bodyPr>
          <a:lstStyle/>
          <a:p>
            <a:pPr algn="ctr">
              <a:lnSpc>
                <a:spcPct val="150000"/>
              </a:lnSpc>
            </a:pPr>
            <a:r>
              <a:rPr lang="en-IE" sz="2000" dirty="0"/>
              <a:t>come up with ideas for making the Global Goals happen</a:t>
            </a:r>
          </a:p>
        </p:txBody>
      </p:sp>
      <p:sp>
        <p:nvSpPr>
          <p:cNvPr id="13" name="TextBox 12">
            <a:extLst>
              <a:ext uri="{FF2B5EF4-FFF2-40B4-BE49-F238E27FC236}">
                <a16:creationId xmlns:a16="http://schemas.microsoft.com/office/drawing/2014/main" id="{5B4189BB-62F0-9344-B84A-621FC9DD6587}"/>
              </a:ext>
            </a:extLst>
          </p:cNvPr>
          <p:cNvSpPr txBox="1"/>
          <p:nvPr/>
        </p:nvSpPr>
        <p:spPr>
          <a:xfrm>
            <a:off x="6131808" y="862370"/>
            <a:ext cx="5617027" cy="400110"/>
          </a:xfrm>
          <a:prstGeom prst="rect">
            <a:avLst/>
          </a:prstGeom>
          <a:noFill/>
        </p:spPr>
        <p:txBody>
          <a:bodyPr wrap="square" rtlCol="0">
            <a:spAutoFit/>
          </a:bodyPr>
          <a:lstStyle/>
          <a:p>
            <a:pPr algn="ctr"/>
            <a:r>
              <a:rPr lang="en-IE" sz="2000" b="1" dirty="0">
                <a:solidFill>
                  <a:schemeClr val="tx1">
                    <a:lumMod val="85000"/>
                    <a:lumOff val="15000"/>
                  </a:schemeClr>
                </a:solidFill>
                <a:latin typeface="+mj-lt"/>
              </a:rPr>
              <a:t>We have learned to…</a:t>
            </a:r>
          </a:p>
        </p:txBody>
      </p:sp>
      <p:pic>
        <p:nvPicPr>
          <p:cNvPr id="16" name="Picture 15" descr="Diagram&#10;&#10;Description automatically generated">
            <a:extLst>
              <a:ext uri="{FF2B5EF4-FFF2-40B4-BE49-F238E27FC236}">
                <a16:creationId xmlns:a16="http://schemas.microsoft.com/office/drawing/2014/main" id="{1040A0CF-005E-2941-9AA3-B645748B9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908" y="611706"/>
            <a:ext cx="2081306" cy="2775074"/>
          </a:xfrm>
          <a:prstGeom prst="rect">
            <a:avLst/>
          </a:prstGeom>
        </p:spPr>
      </p:pic>
      <p:pic>
        <p:nvPicPr>
          <p:cNvPr id="18" name="Picture 17" descr="Background pattern&#10;&#10;Description automatically generated">
            <a:extLst>
              <a:ext uri="{FF2B5EF4-FFF2-40B4-BE49-F238E27FC236}">
                <a16:creationId xmlns:a16="http://schemas.microsoft.com/office/drawing/2014/main" id="{C514B42B-22C1-0641-B02A-CADC81CBA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7651" y="3152161"/>
            <a:ext cx="1802452" cy="1641339"/>
          </a:xfrm>
          <a:prstGeom prst="rect">
            <a:avLst/>
          </a:prstGeom>
        </p:spPr>
      </p:pic>
      <p:pic>
        <p:nvPicPr>
          <p:cNvPr id="14" name="Picture 13">
            <a:extLst>
              <a:ext uri="{FF2B5EF4-FFF2-40B4-BE49-F238E27FC236}">
                <a16:creationId xmlns:a16="http://schemas.microsoft.com/office/drawing/2014/main" id="{5CF68D62-5E35-7F41-A33D-2DAB79D620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2247" y="4193243"/>
            <a:ext cx="2311605" cy="2918692"/>
          </a:xfrm>
          <a:prstGeom prst="rect">
            <a:avLst/>
          </a:prstGeom>
        </p:spPr>
      </p:pic>
    </p:spTree>
    <p:extLst>
      <p:ext uri="{BB962C8B-B14F-4D97-AF65-F5344CB8AC3E}">
        <p14:creationId xmlns:p14="http://schemas.microsoft.com/office/powerpoint/2010/main" val="310586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44444E-6 L 0.0013 0.29328 " pathEditMode="relative" rAng="0" ptsTypes="AA">
                                      <p:cBhvr>
                                        <p:cTn id="6" dur="1000" fill="hold"/>
                                        <p:tgtEl>
                                          <p:spTgt spid="16"/>
                                        </p:tgtEl>
                                        <p:attrNameLst>
                                          <p:attrName>ppt_x</p:attrName>
                                          <p:attrName>ppt_y</p:attrName>
                                        </p:attrNameLst>
                                      </p:cBhvr>
                                      <p:rCtr x="104" y="1544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0D715C2E-F6C8-B249-9320-B10954545D5E}"/>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Idea for an Awards entry…</a:t>
            </a:r>
          </a:p>
        </p:txBody>
      </p:sp>
      <p:pic>
        <p:nvPicPr>
          <p:cNvPr id="8" name="Picture 7">
            <a:extLst>
              <a:ext uri="{FF2B5EF4-FFF2-40B4-BE49-F238E27FC236}">
                <a16:creationId xmlns:a16="http://schemas.microsoft.com/office/drawing/2014/main" id="{B698A317-6DF3-4F3F-9199-6EEB32AFFF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2410" y="965809"/>
            <a:ext cx="8184969" cy="5294259"/>
          </a:xfrm>
          <a:prstGeom prst="rect">
            <a:avLst/>
          </a:prstGeom>
          <a:noFill/>
          <a:ln>
            <a:noFill/>
          </a:ln>
        </p:spPr>
      </p:pic>
      <p:pic>
        <p:nvPicPr>
          <p:cNvPr id="3" name="Picture 2">
            <a:extLst>
              <a:ext uri="{FF2B5EF4-FFF2-40B4-BE49-F238E27FC236}">
                <a16:creationId xmlns:a16="http://schemas.microsoft.com/office/drawing/2014/main" id="{DE88C2D2-018E-4D8B-BE71-1F9DBA457BD3}"/>
              </a:ext>
            </a:extLst>
          </p:cNvPr>
          <p:cNvPicPr>
            <a:picLocks noChangeAspect="1"/>
          </p:cNvPicPr>
          <p:nvPr/>
        </p:nvPicPr>
        <p:blipFill>
          <a:blip r:embed="rId4">
            <a:duotone>
              <a:schemeClr val="accent3">
                <a:shade val="45000"/>
                <a:satMod val="135000"/>
              </a:schemeClr>
              <a:prstClr val="white"/>
            </a:duotone>
          </a:blip>
          <a:stretch>
            <a:fillRect/>
          </a:stretch>
        </p:blipFill>
        <p:spPr>
          <a:xfrm>
            <a:off x="8593464" y="1097784"/>
            <a:ext cx="3366126" cy="4049655"/>
          </a:xfrm>
          <a:prstGeom prst="rect">
            <a:avLst/>
          </a:prstGeom>
        </p:spPr>
      </p:pic>
      <p:sp>
        <p:nvSpPr>
          <p:cNvPr id="7" name="Oval 6">
            <a:extLst>
              <a:ext uri="{FF2B5EF4-FFF2-40B4-BE49-F238E27FC236}">
                <a16:creationId xmlns:a16="http://schemas.microsoft.com/office/drawing/2014/main" id="{56B77BBC-BC23-4D1A-9F86-F3AEFACCBEC8}"/>
              </a:ext>
            </a:extLst>
          </p:cNvPr>
          <p:cNvSpPr/>
          <p:nvPr/>
        </p:nvSpPr>
        <p:spPr>
          <a:xfrm>
            <a:off x="8820147" y="1975419"/>
            <a:ext cx="2953855" cy="2978268"/>
          </a:xfrm>
          <a:prstGeom prst="ellipse">
            <a:avLst/>
          </a:prstGeom>
          <a:ln>
            <a:solidFill>
              <a:srgbClr val="B80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0" dirty="0">
              <a:latin typeface="Ziggurat HTF-Black" pitchFamily="2" charset="77"/>
            </a:endParaRPr>
          </a:p>
        </p:txBody>
      </p:sp>
      <p:sp>
        <p:nvSpPr>
          <p:cNvPr id="12" name="TextBox 11">
            <a:extLst>
              <a:ext uri="{FF2B5EF4-FFF2-40B4-BE49-F238E27FC236}">
                <a16:creationId xmlns:a16="http://schemas.microsoft.com/office/drawing/2014/main" id="{348021AF-A3CE-4B47-8772-5079FF30C908}"/>
              </a:ext>
            </a:extLst>
          </p:cNvPr>
          <p:cNvSpPr txBox="1"/>
          <p:nvPr/>
        </p:nvSpPr>
        <p:spPr>
          <a:xfrm>
            <a:off x="990601" y="1551214"/>
            <a:ext cx="3271156" cy="369332"/>
          </a:xfrm>
          <a:prstGeom prst="rect">
            <a:avLst/>
          </a:prstGeom>
          <a:noFill/>
        </p:spPr>
        <p:txBody>
          <a:bodyPr wrap="square" rtlCol="0">
            <a:spAutoFit/>
          </a:bodyPr>
          <a:lstStyle/>
          <a:p>
            <a:pPr algn="r"/>
            <a:r>
              <a:rPr lang="en-IE" dirty="0">
                <a:latin typeface="Bradley Hand ITC" panose="03070402050302030203" pitchFamily="66" charset="0"/>
              </a:rPr>
              <a:t>Tuesday, 31</a:t>
            </a:r>
            <a:r>
              <a:rPr lang="en-IE" baseline="30000" dirty="0">
                <a:latin typeface="Bradley Hand ITC" panose="03070402050302030203" pitchFamily="66" charset="0"/>
              </a:rPr>
              <a:t>st</a:t>
            </a:r>
            <a:r>
              <a:rPr lang="en-IE" dirty="0">
                <a:latin typeface="Bradley Hand ITC" panose="03070402050302030203" pitchFamily="66" charset="0"/>
              </a:rPr>
              <a:t> December 2030</a:t>
            </a:r>
          </a:p>
        </p:txBody>
      </p:sp>
      <p:sp>
        <p:nvSpPr>
          <p:cNvPr id="9" name="Title 5">
            <a:extLst>
              <a:ext uri="{FF2B5EF4-FFF2-40B4-BE49-F238E27FC236}">
                <a16:creationId xmlns:a16="http://schemas.microsoft.com/office/drawing/2014/main" id="{29205712-F903-D04F-9F60-E2C5EC267B3C}"/>
              </a:ext>
            </a:extLst>
          </p:cNvPr>
          <p:cNvSpPr txBox="1">
            <a:spLocks/>
          </p:cNvSpPr>
          <p:nvPr/>
        </p:nvSpPr>
        <p:spPr>
          <a:xfrm>
            <a:off x="9071516" y="2139623"/>
            <a:ext cx="2410020" cy="4313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ctr"/>
            <a:r>
              <a:rPr lang="en-US" sz="2800" dirty="0">
                <a:solidFill>
                  <a:schemeClr val="bg1"/>
                </a:solidFill>
              </a:rPr>
              <a:t>2030</a:t>
            </a:r>
          </a:p>
        </p:txBody>
      </p:sp>
      <p:sp>
        <p:nvSpPr>
          <p:cNvPr id="10" name="Title 5">
            <a:extLst>
              <a:ext uri="{FF2B5EF4-FFF2-40B4-BE49-F238E27FC236}">
                <a16:creationId xmlns:a16="http://schemas.microsoft.com/office/drawing/2014/main" id="{14FDF484-1744-FD43-8B82-59EE9ED22940}"/>
              </a:ext>
            </a:extLst>
          </p:cNvPr>
          <p:cNvSpPr txBox="1">
            <a:spLocks/>
          </p:cNvSpPr>
          <p:nvPr/>
        </p:nvSpPr>
        <p:spPr>
          <a:xfrm>
            <a:off x="9071516" y="4333458"/>
            <a:ext cx="2410020" cy="4313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ctr"/>
            <a:r>
              <a:rPr lang="en-US" sz="2800" dirty="0">
                <a:solidFill>
                  <a:schemeClr val="bg1"/>
                </a:solidFill>
              </a:rPr>
              <a:t>2023</a:t>
            </a:r>
          </a:p>
        </p:txBody>
      </p:sp>
      <p:sp>
        <p:nvSpPr>
          <p:cNvPr id="11" name="Oval 10">
            <a:extLst>
              <a:ext uri="{FF2B5EF4-FFF2-40B4-BE49-F238E27FC236}">
                <a16:creationId xmlns:a16="http://schemas.microsoft.com/office/drawing/2014/main" id="{9606B8C9-A67B-194F-8FD5-11A4A650216B}"/>
              </a:ext>
            </a:extLst>
          </p:cNvPr>
          <p:cNvSpPr/>
          <p:nvPr/>
        </p:nvSpPr>
        <p:spPr>
          <a:xfrm>
            <a:off x="10033620" y="3225471"/>
            <a:ext cx="485803" cy="48981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IE" sz="4000" dirty="0">
              <a:latin typeface="Ziggurat HTF-Black" pitchFamily="2" charset="77"/>
            </a:endParaRPr>
          </a:p>
        </p:txBody>
      </p:sp>
      <p:sp>
        <p:nvSpPr>
          <p:cNvPr id="14" name="Oval 13">
            <a:extLst>
              <a:ext uri="{FF2B5EF4-FFF2-40B4-BE49-F238E27FC236}">
                <a16:creationId xmlns:a16="http://schemas.microsoft.com/office/drawing/2014/main" id="{E91AEC98-BF82-CE45-808E-CCF3DFF58EF5}"/>
              </a:ext>
            </a:extLst>
          </p:cNvPr>
          <p:cNvSpPr/>
          <p:nvPr/>
        </p:nvSpPr>
        <p:spPr>
          <a:xfrm>
            <a:off x="8881174" y="2047031"/>
            <a:ext cx="2815863" cy="2835044"/>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0" dirty="0">
              <a:latin typeface="Ziggurat HTF-Black" pitchFamily="2" charset="77"/>
            </a:endParaRPr>
          </a:p>
        </p:txBody>
      </p:sp>
      <p:sp>
        <p:nvSpPr>
          <p:cNvPr id="15" name="Oval 14">
            <a:extLst>
              <a:ext uri="{FF2B5EF4-FFF2-40B4-BE49-F238E27FC236}">
                <a16:creationId xmlns:a16="http://schemas.microsoft.com/office/drawing/2014/main" id="{DD668B93-A16F-564E-AD95-84AA7C0A4999}"/>
              </a:ext>
            </a:extLst>
          </p:cNvPr>
          <p:cNvSpPr/>
          <p:nvPr/>
        </p:nvSpPr>
        <p:spPr>
          <a:xfrm>
            <a:off x="10153777" y="3335704"/>
            <a:ext cx="252182" cy="2521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dirty="0"/>
          </a:p>
        </p:txBody>
      </p:sp>
      <p:grpSp>
        <p:nvGrpSpPr>
          <p:cNvPr id="17" name="Group 16">
            <a:extLst>
              <a:ext uri="{FF2B5EF4-FFF2-40B4-BE49-F238E27FC236}">
                <a16:creationId xmlns:a16="http://schemas.microsoft.com/office/drawing/2014/main" id="{65336892-E8B3-AD4F-9AEE-04E52E98B209}"/>
              </a:ext>
            </a:extLst>
          </p:cNvPr>
          <p:cNvGrpSpPr/>
          <p:nvPr/>
        </p:nvGrpSpPr>
        <p:grpSpPr>
          <a:xfrm>
            <a:off x="8872976" y="2043235"/>
            <a:ext cx="2815863" cy="2835044"/>
            <a:chOff x="8881174" y="2044273"/>
            <a:chExt cx="2815863" cy="2835044"/>
          </a:xfrm>
        </p:grpSpPr>
        <p:sp>
          <p:nvSpPr>
            <p:cNvPr id="2" name="Regular Pentagon 1">
              <a:extLst>
                <a:ext uri="{FF2B5EF4-FFF2-40B4-BE49-F238E27FC236}">
                  <a16:creationId xmlns:a16="http://schemas.microsoft.com/office/drawing/2014/main" id="{AF542B5C-AE90-6041-A6E4-70EF43959C7C}"/>
                </a:ext>
              </a:extLst>
            </p:cNvPr>
            <p:cNvSpPr/>
            <p:nvPr/>
          </p:nvSpPr>
          <p:spPr>
            <a:xfrm>
              <a:off x="10208877" y="2541609"/>
              <a:ext cx="135287" cy="860881"/>
            </a:xfrm>
            <a:prstGeom prst="pent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44A5D1-0D12-C241-A3D1-4683D120C3B4}"/>
                </a:ext>
              </a:extLst>
            </p:cNvPr>
            <p:cNvSpPr/>
            <p:nvPr/>
          </p:nvSpPr>
          <p:spPr>
            <a:xfrm>
              <a:off x="8881174" y="2044273"/>
              <a:ext cx="2815863" cy="283504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0" dirty="0">
                <a:latin typeface="Ziggurat HTF-Black" pitchFamily="2" charset="77"/>
              </a:endParaRPr>
            </a:p>
          </p:txBody>
        </p:sp>
      </p:grpSp>
      <p:sp>
        <p:nvSpPr>
          <p:cNvPr id="18" name="Oval 17">
            <a:extLst>
              <a:ext uri="{FF2B5EF4-FFF2-40B4-BE49-F238E27FC236}">
                <a16:creationId xmlns:a16="http://schemas.microsoft.com/office/drawing/2014/main" id="{F18EA6BD-7AFA-2F40-9629-A61F22AED2DC}"/>
              </a:ext>
            </a:extLst>
          </p:cNvPr>
          <p:cNvSpPr/>
          <p:nvPr/>
        </p:nvSpPr>
        <p:spPr>
          <a:xfrm>
            <a:off x="10215444" y="3388919"/>
            <a:ext cx="133564" cy="133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dirty="0"/>
          </a:p>
        </p:txBody>
      </p:sp>
      <p:pic>
        <p:nvPicPr>
          <p:cNvPr id="19" name="Picture 18" descr="A close up of a sign&#10;&#10;Description automatically generated">
            <a:extLst>
              <a:ext uri="{FF2B5EF4-FFF2-40B4-BE49-F238E27FC236}">
                <a16:creationId xmlns:a16="http://schemas.microsoft.com/office/drawing/2014/main" id="{6FD53DEF-C82E-93CA-01E0-37BA99854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420" y="4862668"/>
            <a:ext cx="1312278" cy="1853500"/>
          </a:xfrm>
          <a:prstGeom prst="rect">
            <a:avLst/>
          </a:prstGeom>
        </p:spPr>
      </p:pic>
    </p:spTree>
    <p:extLst>
      <p:ext uri="{BB962C8B-B14F-4D97-AF65-F5344CB8AC3E}">
        <p14:creationId xmlns:p14="http://schemas.microsoft.com/office/powerpoint/2010/main" val="31618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decel="50000" fill="hold" nodeType="clickEffect">
                                  <p:stCondLst>
                                    <p:cond delay="0"/>
                                  </p:stCondLst>
                                  <p:childTnLst>
                                    <p:animRot by="10800000">
                                      <p:cBhvr>
                                        <p:cTn id="6"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4218204-30CC-554A-9DA9-789C07300D05}"/>
              </a:ext>
            </a:extLst>
          </p:cNvPr>
          <p:cNvSpPr>
            <a:spLocks noGrp="1"/>
          </p:cNvSpPr>
          <p:nvPr>
            <p:ph type="title"/>
          </p:nvPr>
        </p:nvSpPr>
        <p:spPr>
          <a:xfrm>
            <a:off x="309153" y="243577"/>
            <a:ext cx="10515600" cy="1325563"/>
          </a:xfrm>
        </p:spPr>
        <p:txBody>
          <a:bodyPr anchor="t">
            <a:normAutofit/>
          </a:bodyPr>
          <a:lstStyle/>
          <a:p>
            <a:r>
              <a:rPr lang="en-US" sz="4400" dirty="0"/>
              <a:t>Curriculum Links</a:t>
            </a:r>
          </a:p>
        </p:txBody>
      </p:sp>
      <p:graphicFrame>
        <p:nvGraphicFramePr>
          <p:cNvPr id="7" name="Table 5">
            <a:extLst>
              <a:ext uri="{FF2B5EF4-FFF2-40B4-BE49-F238E27FC236}">
                <a16:creationId xmlns:a16="http://schemas.microsoft.com/office/drawing/2014/main" id="{CDDFAAFA-C9EA-4FAE-ADD5-1D2E38FC2355}"/>
              </a:ext>
            </a:extLst>
          </p:cNvPr>
          <p:cNvGraphicFramePr>
            <a:graphicFrameLocks noGrp="1"/>
          </p:cNvGraphicFramePr>
          <p:nvPr>
            <p:extLst>
              <p:ext uri="{D42A27DB-BD31-4B8C-83A1-F6EECF244321}">
                <p14:modId xmlns:p14="http://schemas.microsoft.com/office/powerpoint/2010/main" val="1780727775"/>
              </p:ext>
            </p:extLst>
          </p:nvPr>
        </p:nvGraphicFramePr>
        <p:xfrm>
          <a:off x="370113" y="1255782"/>
          <a:ext cx="11512734" cy="2164080"/>
        </p:xfrm>
        <a:graphic>
          <a:graphicData uri="http://schemas.openxmlformats.org/drawingml/2006/table">
            <a:tbl>
              <a:tblPr firstRow="1" bandRow="1">
                <a:tableStyleId>{91EBBBCC-DAD2-459C-BE2E-F6DE35CF9A28}</a:tableStyleId>
              </a:tblPr>
              <a:tblGrid>
                <a:gridCol w="3913178">
                  <a:extLst>
                    <a:ext uri="{9D8B030D-6E8A-4147-A177-3AD203B41FA5}">
                      <a16:colId xmlns:a16="http://schemas.microsoft.com/office/drawing/2014/main" val="3711116271"/>
                    </a:ext>
                  </a:extLst>
                </a:gridCol>
                <a:gridCol w="2711475">
                  <a:extLst>
                    <a:ext uri="{9D8B030D-6E8A-4147-A177-3AD203B41FA5}">
                      <a16:colId xmlns:a16="http://schemas.microsoft.com/office/drawing/2014/main" val="113760052"/>
                    </a:ext>
                  </a:extLst>
                </a:gridCol>
                <a:gridCol w="4888081">
                  <a:extLst>
                    <a:ext uri="{9D8B030D-6E8A-4147-A177-3AD203B41FA5}">
                      <a16:colId xmlns:a16="http://schemas.microsoft.com/office/drawing/2014/main" val="1599478832"/>
                    </a:ext>
                  </a:extLst>
                </a:gridCol>
              </a:tblGrid>
              <a:tr h="257077">
                <a:tc>
                  <a:txBody>
                    <a:bodyPr/>
                    <a:lstStyle/>
                    <a:p>
                      <a:r>
                        <a:rPr lang="en-IE" sz="1400" dirty="0"/>
                        <a:t>Curriculum area</a:t>
                      </a:r>
                      <a:endParaRPr lang="en-IE" sz="1400" dirty="0">
                        <a:solidFill>
                          <a:schemeClr val="tx1"/>
                        </a:solidFill>
                      </a:endParaRPr>
                    </a:p>
                  </a:txBody>
                  <a:tcPr/>
                </a:tc>
                <a:tc>
                  <a:txBody>
                    <a:bodyPr/>
                    <a:lstStyle/>
                    <a:p>
                      <a:r>
                        <a:rPr lang="en-IE" sz="1400" dirty="0"/>
                        <a:t>Subject</a:t>
                      </a:r>
                      <a:endParaRPr lang="en-IE" sz="1400" dirty="0">
                        <a:solidFill>
                          <a:schemeClr val="tx1"/>
                        </a:solidFill>
                      </a:endParaRPr>
                    </a:p>
                  </a:txBody>
                  <a:tcPr/>
                </a:tc>
                <a:tc>
                  <a:txBody>
                    <a:bodyPr/>
                    <a:lstStyle/>
                    <a:p>
                      <a:r>
                        <a:rPr lang="en-IE" sz="1400" dirty="0"/>
                        <a:t>Strand</a:t>
                      </a:r>
                      <a:endParaRPr lang="en-IE" sz="1400" dirty="0">
                        <a:solidFill>
                          <a:schemeClr val="tx1"/>
                        </a:solidFill>
                      </a:endParaRPr>
                    </a:p>
                  </a:txBody>
                  <a:tcPr/>
                </a:tc>
                <a:extLst>
                  <a:ext uri="{0D108BD9-81ED-4DB2-BD59-A6C34878D82A}">
                    <a16:rowId xmlns:a16="http://schemas.microsoft.com/office/drawing/2014/main" val="574933301"/>
                  </a:ext>
                </a:extLst>
              </a:tr>
              <a:tr h="257077">
                <a:tc>
                  <a:txBody>
                    <a:bodyPr/>
                    <a:lstStyle/>
                    <a:p>
                      <a:r>
                        <a:rPr lang="en-IE" sz="1400" dirty="0">
                          <a:solidFill>
                            <a:schemeClr val="tx1"/>
                          </a:solidFill>
                        </a:rPr>
                        <a:t>SESE</a:t>
                      </a:r>
                    </a:p>
                  </a:txBody>
                  <a:tcPr/>
                </a:tc>
                <a:tc>
                  <a:txBody>
                    <a:bodyPr/>
                    <a:lstStyle/>
                    <a:p>
                      <a:r>
                        <a:rPr lang="en-IE" sz="1400" dirty="0">
                          <a:solidFill>
                            <a:schemeClr val="tx1"/>
                          </a:solidFill>
                        </a:rPr>
                        <a:t>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chemeClr val="tx1"/>
                          </a:solidFill>
                        </a:rPr>
                        <a:t>Science</a:t>
                      </a:r>
                    </a:p>
                  </a:txBody>
                  <a:tcPr/>
                </a:tc>
                <a:tc>
                  <a:txBody>
                    <a:bodyPr/>
                    <a:lstStyle/>
                    <a:p>
                      <a:r>
                        <a:rPr lang="en-IE" sz="1400" dirty="0">
                          <a:solidFill>
                            <a:schemeClr val="tx1"/>
                          </a:solidFill>
                        </a:rPr>
                        <a:t>Human environments</a:t>
                      </a:r>
                    </a:p>
                    <a:p>
                      <a:r>
                        <a:rPr lang="en-IE" sz="1400" dirty="0">
                          <a:solidFill>
                            <a:schemeClr val="tx1"/>
                          </a:solidFill>
                        </a:rPr>
                        <a:t>Environmental awareness and care</a:t>
                      </a:r>
                    </a:p>
                  </a:txBody>
                  <a:tcPr/>
                </a:tc>
                <a:extLst>
                  <a:ext uri="{0D108BD9-81ED-4DB2-BD59-A6C34878D82A}">
                    <a16:rowId xmlns:a16="http://schemas.microsoft.com/office/drawing/2014/main" val="2095718193"/>
                  </a:ext>
                </a:extLst>
              </a:tr>
              <a:tr h="257077">
                <a:tc gridSpan="2">
                  <a:txBody>
                    <a:bodyPr/>
                    <a:lstStyle/>
                    <a:p>
                      <a:r>
                        <a:rPr lang="en-GB" sz="1400" dirty="0">
                          <a:solidFill>
                            <a:schemeClr val="tx1"/>
                          </a:solidFill>
                        </a:rPr>
                        <a:t>SPHE</a:t>
                      </a:r>
                      <a:endParaRPr lang="en-IE" sz="1400" dirty="0">
                        <a:solidFill>
                          <a:schemeClr val="tx1"/>
                        </a:solidFill>
                      </a:endParaRPr>
                    </a:p>
                  </a:txBody>
                  <a:tcPr/>
                </a:tc>
                <a:tc hMerge="1">
                  <a:txBody>
                    <a:bodyPr/>
                    <a:lstStyle/>
                    <a:p>
                      <a:endParaRPr lang="en-IE" dirty="0">
                        <a:solidFill>
                          <a:schemeClr val="tx1"/>
                        </a:solidFill>
                      </a:endParaRPr>
                    </a:p>
                  </a:txBody>
                  <a:tcPr/>
                </a:tc>
                <a:tc>
                  <a:txBody>
                    <a:bodyPr/>
                    <a:lstStyle/>
                    <a:p>
                      <a:r>
                        <a:rPr lang="en-IE" sz="1400" dirty="0">
                          <a:solidFill>
                            <a:schemeClr val="tx1"/>
                          </a:solidFill>
                        </a:rPr>
                        <a:t>Myself and the wider world</a:t>
                      </a:r>
                    </a:p>
                  </a:txBody>
                  <a:tcPr/>
                </a:tc>
                <a:extLst>
                  <a:ext uri="{0D108BD9-81ED-4DB2-BD59-A6C34878D82A}">
                    <a16:rowId xmlns:a16="http://schemas.microsoft.com/office/drawing/2014/main" val="1724519653"/>
                  </a:ext>
                </a:extLst>
              </a:tr>
              <a:tr h="616984">
                <a:tc>
                  <a:txBody>
                    <a:bodyPr/>
                    <a:lstStyle/>
                    <a:p>
                      <a:r>
                        <a:rPr lang="en-IE" sz="1400">
                          <a:solidFill>
                            <a:schemeClr val="tx1"/>
                          </a:solidFill>
                        </a:rPr>
                        <a:t>Primary language</a:t>
                      </a:r>
                      <a:endParaRPr lang="en-IE" sz="1400" dirty="0">
                        <a:solidFill>
                          <a:schemeClr val="tx1"/>
                        </a:solidFill>
                      </a:endParaRPr>
                    </a:p>
                  </a:txBody>
                  <a:tcPr>
                    <a:solidFill>
                      <a:srgbClr val="E6CBDA"/>
                    </a:solidFill>
                  </a:tcPr>
                </a:tc>
                <a:tc>
                  <a:txBody>
                    <a:bodyPr/>
                    <a:lstStyle/>
                    <a:p>
                      <a:r>
                        <a:rPr lang="en-IE" sz="1400" dirty="0">
                          <a:solidFill>
                            <a:schemeClr val="tx1"/>
                          </a:solidFill>
                        </a:rPr>
                        <a:t>English Language 1</a:t>
                      </a:r>
                    </a:p>
                  </a:txBody>
                  <a:tcPr>
                    <a:solidFill>
                      <a:srgbClr val="E6CBDA"/>
                    </a:solidFill>
                  </a:tcPr>
                </a:tc>
                <a:tc>
                  <a:txBody>
                    <a:bodyPr/>
                    <a:lstStyle/>
                    <a:p>
                      <a:r>
                        <a:rPr lang="en-IE" sz="1400" dirty="0">
                          <a:solidFill>
                            <a:schemeClr val="tx1"/>
                          </a:solidFill>
                        </a:rPr>
                        <a:t>Oral language</a:t>
                      </a:r>
                    </a:p>
                    <a:p>
                      <a:r>
                        <a:rPr lang="en-IE" sz="1400" dirty="0">
                          <a:solidFill>
                            <a:schemeClr val="tx1"/>
                          </a:solidFill>
                        </a:rPr>
                        <a:t>Reading</a:t>
                      </a:r>
                    </a:p>
                    <a:p>
                      <a:r>
                        <a:rPr lang="en-IE" sz="1400" dirty="0">
                          <a:solidFill>
                            <a:schemeClr val="tx1"/>
                          </a:solidFill>
                        </a:rPr>
                        <a:t>Writing</a:t>
                      </a:r>
                    </a:p>
                  </a:txBody>
                  <a:tcPr>
                    <a:solidFill>
                      <a:srgbClr val="E6CBDA"/>
                    </a:solidFill>
                  </a:tcPr>
                </a:tc>
                <a:extLst>
                  <a:ext uri="{0D108BD9-81ED-4DB2-BD59-A6C34878D82A}">
                    <a16:rowId xmlns:a16="http://schemas.microsoft.com/office/drawing/2014/main" val="423533069"/>
                  </a:ext>
                </a:extLst>
              </a:tr>
              <a:tr h="257077">
                <a:tc>
                  <a:txBody>
                    <a:bodyPr/>
                    <a:lstStyle/>
                    <a:p>
                      <a:r>
                        <a:rPr lang="en-IE" sz="1400" dirty="0">
                          <a:solidFill>
                            <a:schemeClr val="tx1"/>
                          </a:solidFill>
                        </a:rPr>
                        <a:t>Arts Education</a:t>
                      </a:r>
                    </a:p>
                  </a:txBody>
                  <a:tcPr>
                    <a:solidFill>
                      <a:srgbClr val="F3E7ED"/>
                    </a:solidFill>
                  </a:tcPr>
                </a:tc>
                <a:tc>
                  <a:txBody>
                    <a:bodyPr/>
                    <a:lstStyle/>
                    <a:p>
                      <a:r>
                        <a:rPr lang="en-IE" sz="1400" dirty="0">
                          <a:solidFill>
                            <a:schemeClr val="tx1"/>
                          </a:solidFill>
                        </a:rPr>
                        <a:t>Visual Art</a:t>
                      </a:r>
                    </a:p>
                  </a:txBody>
                  <a:tcPr>
                    <a:solidFill>
                      <a:srgbClr val="F3E7ED"/>
                    </a:solidFill>
                  </a:tcPr>
                </a:tc>
                <a:tc>
                  <a:txBody>
                    <a:bodyPr/>
                    <a:lstStyle/>
                    <a:p>
                      <a:r>
                        <a:rPr lang="en-IE" sz="1400" dirty="0">
                          <a:solidFill>
                            <a:schemeClr val="tx1"/>
                          </a:solidFill>
                        </a:rPr>
                        <a:t>Drawing</a:t>
                      </a:r>
                    </a:p>
                  </a:txBody>
                  <a:tcPr>
                    <a:solidFill>
                      <a:srgbClr val="F3E7ED"/>
                    </a:solidFill>
                  </a:tcPr>
                </a:tc>
                <a:extLst>
                  <a:ext uri="{0D108BD9-81ED-4DB2-BD59-A6C34878D82A}">
                    <a16:rowId xmlns:a16="http://schemas.microsoft.com/office/drawing/2014/main" val="1914772834"/>
                  </a:ext>
                </a:extLst>
              </a:tr>
            </a:tbl>
          </a:graphicData>
        </a:graphic>
      </p:graphicFrame>
      <p:pic>
        <p:nvPicPr>
          <p:cNvPr id="6" name="Picture 5">
            <a:extLst>
              <a:ext uri="{FF2B5EF4-FFF2-40B4-BE49-F238E27FC236}">
                <a16:creationId xmlns:a16="http://schemas.microsoft.com/office/drawing/2014/main" id="{04A9318B-8564-204A-8DA6-B09E0EB63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5" y="4520426"/>
            <a:ext cx="1064587" cy="2181531"/>
          </a:xfrm>
          <a:prstGeom prst="rect">
            <a:avLst/>
          </a:prstGeom>
        </p:spPr>
      </p:pic>
      <p:pic>
        <p:nvPicPr>
          <p:cNvPr id="3" name="Picture 2" descr="A close up of a sign&#10;&#10;Description automatically generated">
            <a:extLst>
              <a:ext uri="{FF2B5EF4-FFF2-40B4-BE49-F238E27FC236}">
                <a16:creationId xmlns:a16="http://schemas.microsoft.com/office/drawing/2014/main" id="{FD03CC71-7706-FD4E-90D4-5DC7BF288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045" y="4463357"/>
            <a:ext cx="1928283" cy="2723563"/>
          </a:xfrm>
          <a:prstGeom prst="rect">
            <a:avLst/>
          </a:prstGeom>
        </p:spPr>
      </p:pic>
    </p:spTree>
    <p:extLst>
      <p:ext uri="{BB962C8B-B14F-4D97-AF65-F5344CB8AC3E}">
        <p14:creationId xmlns:p14="http://schemas.microsoft.com/office/powerpoint/2010/main" val="358598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9FA1E63-7E91-458F-A85F-1DE3A12310F5}"/>
              </a:ext>
            </a:extLst>
          </p:cNvPr>
          <p:cNvGraphicFramePr>
            <a:graphicFrameLocks noGrp="1"/>
          </p:cNvGraphicFramePr>
          <p:nvPr>
            <p:extLst>
              <p:ext uri="{D42A27DB-BD31-4B8C-83A1-F6EECF244321}">
                <p14:modId xmlns:p14="http://schemas.microsoft.com/office/powerpoint/2010/main" val="2175442255"/>
              </p:ext>
            </p:extLst>
          </p:nvPr>
        </p:nvGraphicFramePr>
        <p:xfrm>
          <a:off x="231979" y="1107300"/>
          <a:ext cx="11742309" cy="3296678"/>
        </p:xfrm>
        <a:graphic>
          <a:graphicData uri="http://schemas.openxmlformats.org/drawingml/2006/table">
            <a:tbl>
              <a:tblPr firstRow="1" bandRow="1">
                <a:tableStyleId>{7DF18680-E054-41AD-8BC1-D1AEF772440D}</a:tableStyleId>
              </a:tblPr>
              <a:tblGrid>
                <a:gridCol w="972459">
                  <a:extLst>
                    <a:ext uri="{9D8B030D-6E8A-4147-A177-3AD203B41FA5}">
                      <a16:colId xmlns:a16="http://schemas.microsoft.com/office/drawing/2014/main" val="1391745972"/>
                    </a:ext>
                  </a:extLst>
                </a:gridCol>
                <a:gridCol w="3645146">
                  <a:extLst>
                    <a:ext uri="{9D8B030D-6E8A-4147-A177-3AD203B41FA5}">
                      <a16:colId xmlns:a16="http://schemas.microsoft.com/office/drawing/2014/main" val="3466948302"/>
                    </a:ext>
                  </a:extLst>
                </a:gridCol>
                <a:gridCol w="5961495">
                  <a:extLst>
                    <a:ext uri="{9D8B030D-6E8A-4147-A177-3AD203B41FA5}">
                      <a16:colId xmlns:a16="http://schemas.microsoft.com/office/drawing/2014/main" val="1246654132"/>
                    </a:ext>
                  </a:extLst>
                </a:gridCol>
                <a:gridCol w="1163209">
                  <a:extLst>
                    <a:ext uri="{9D8B030D-6E8A-4147-A177-3AD203B41FA5}">
                      <a16:colId xmlns:a16="http://schemas.microsoft.com/office/drawing/2014/main" val="2045338422"/>
                    </a:ext>
                  </a:extLst>
                </a:gridCol>
              </a:tblGrid>
              <a:tr h="727340">
                <a:tc>
                  <a:txBody>
                    <a:bodyPr/>
                    <a:lstStyle/>
                    <a:p>
                      <a:r>
                        <a:rPr lang="en-IE" sz="1400" dirty="0"/>
                        <a:t>Activity No.</a:t>
                      </a:r>
                    </a:p>
                  </a:txBody>
                  <a:tcPr/>
                </a:tc>
                <a:tc>
                  <a:txBody>
                    <a:bodyPr/>
                    <a:lstStyle/>
                    <a:p>
                      <a:r>
                        <a:rPr lang="en-IE" sz="1400" dirty="0"/>
                        <a:t>Activity name</a:t>
                      </a:r>
                    </a:p>
                  </a:txBody>
                  <a:tcPr/>
                </a:tc>
                <a:tc>
                  <a:txBody>
                    <a:bodyPr/>
                    <a:lstStyle/>
                    <a:p>
                      <a:r>
                        <a:rPr lang="en-IE" sz="1400" dirty="0"/>
                        <a:t>Methodologies</a:t>
                      </a:r>
                    </a:p>
                  </a:txBody>
                  <a:tcPr/>
                </a:tc>
                <a:tc>
                  <a:txBody>
                    <a:bodyPr/>
                    <a:lstStyle/>
                    <a:p>
                      <a:r>
                        <a:rPr lang="en-IE" sz="1400" dirty="0"/>
                        <a:t>Slide No.</a:t>
                      </a:r>
                    </a:p>
                  </a:txBody>
                  <a:tcPr/>
                </a:tc>
                <a:extLst>
                  <a:ext uri="{0D108BD9-81ED-4DB2-BD59-A6C34878D82A}">
                    <a16:rowId xmlns:a16="http://schemas.microsoft.com/office/drawing/2014/main" val="878082858"/>
                  </a:ext>
                </a:extLst>
              </a:tr>
              <a:tr h="297848">
                <a:tc gridSpan="2">
                  <a:txBody>
                    <a:bodyPr/>
                    <a:lstStyle/>
                    <a:p>
                      <a:pPr>
                        <a:lnSpc>
                          <a:spcPct val="150000"/>
                        </a:lnSpc>
                      </a:pPr>
                      <a:r>
                        <a:rPr lang="en-IE" sz="1400" b="0" dirty="0">
                          <a:solidFill>
                            <a:schemeClr val="tx1">
                              <a:lumMod val="75000"/>
                              <a:lumOff val="25000"/>
                            </a:schemeClr>
                          </a:solidFill>
                        </a:rPr>
                        <a:t>Learning intentions</a:t>
                      </a:r>
                    </a:p>
                  </a:txBody>
                  <a:tcPr anchor="ctr"/>
                </a:tc>
                <a:tc hMerge="1">
                  <a:txBody>
                    <a:bodyPr/>
                    <a:lstStyle/>
                    <a:p>
                      <a:endParaRPr lang="en-IE" sz="1400" dirty="0"/>
                    </a:p>
                  </a:txBody>
                  <a:tcPr/>
                </a:tc>
                <a:tc>
                  <a:txBody>
                    <a:bodyPr/>
                    <a:lstStyle/>
                    <a:p>
                      <a:pPr>
                        <a:lnSpc>
                          <a:spcPct val="150000"/>
                        </a:lnSpc>
                      </a:pPr>
                      <a:r>
                        <a:rPr lang="en-IE" sz="1400" b="0" dirty="0">
                          <a:solidFill>
                            <a:schemeClr val="tx1">
                              <a:lumMod val="75000"/>
                              <a:lumOff val="25000"/>
                            </a:schemeClr>
                          </a:solidFill>
                        </a:rPr>
                        <a:t>Sharing the learning intentions</a:t>
                      </a:r>
                    </a:p>
                  </a:txBody>
                  <a:tcPr anchor="ctr"/>
                </a:tc>
                <a:tc>
                  <a:txBody>
                    <a:bodyPr/>
                    <a:lstStyle/>
                    <a:p>
                      <a:pPr>
                        <a:lnSpc>
                          <a:spcPct val="150000"/>
                        </a:lnSpc>
                      </a:pPr>
                      <a:r>
                        <a:rPr lang="en-IE" sz="1400" b="0" dirty="0">
                          <a:solidFill>
                            <a:schemeClr val="tx1">
                              <a:lumMod val="75000"/>
                              <a:lumOff val="25000"/>
                            </a:schemeClr>
                          </a:solidFill>
                        </a:rPr>
                        <a:t>4</a:t>
                      </a:r>
                    </a:p>
                  </a:txBody>
                  <a:tcPr anchor="ctr"/>
                </a:tc>
                <a:extLst>
                  <a:ext uri="{0D108BD9-81ED-4DB2-BD59-A6C34878D82A}">
                    <a16:rowId xmlns:a16="http://schemas.microsoft.com/office/drawing/2014/main" val="983773265"/>
                  </a:ext>
                </a:extLst>
              </a:tr>
              <a:tr h="297848">
                <a:tc>
                  <a:txBody>
                    <a:bodyPr/>
                    <a:lstStyle/>
                    <a:p>
                      <a:pPr>
                        <a:lnSpc>
                          <a:spcPct val="150000"/>
                        </a:lnSpc>
                      </a:pPr>
                      <a:r>
                        <a:rPr lang="en-IE" sz="1400" dirty="0">
                          <a:solidFill>
                            <a:schemeClr val="tx1">
                              <a:lumMod val="75000"/>
                              <a:lumOff val="25000"/>
                            </a:schemeClr>
                          </a:solidFill>
                        </a:rPr>
                        <a:t>1</a:t>
                      </a:r>
                    </a:p>
                  </a:txBody>
                  <a:tcPr anchor="ctr"/>
                </a:tc>
                <a:tc>
                  <a:txBody>
                    <a:bodyPr/>
                    <a:lstStyle/>
                    <a:p>
                      <a:pPr>
                        <a:lnSpc>
                          <a:spcPct val="150000"/>
                        </a:lnSpc>
                      </a:pPr>
                      <a:r>
                        <a:rPr lang="en-IE" sz="1400" dirty="0">
                          <a:solidFill>
                            <a:schemeClr val="tx1">
                              <a:lumMod val="75000"/>
                              <a:lumOff val="25000"/>
                            </a:schemeClr>
                          </a:solidFill>
                        </a:rPr>
                        <a:t>Equality for All</a:t>
                      </a:r>
                    </a:p>
                  </a:txBody>
                  <a:tcPr anchor="ctr"/>
                </a:tc>
                <a:tc>
                  <a:txBody>
                    <a:bodyPr/>
                    <a:lstStyle/>
                    <a:p>
                      <a:pPr>
                        <a:lnSpc>
                          <a:spcPct val="150000"/>
                        </a:lnSpc>
                      </a:pPr>
                      <a:r>
                        <a:rPr lang="en-IE" sz="1400" dirty="0">
                          <a:solidFill>
                            <a:schemeClr val="tx1">
                              <a:lumMod val="75000"/>
                              <a:lumOff val="25000"/>
                            </a:schemeClr>
                          </a:solidFill>
                        </a:rPr>
                        <a:t>Whole class discussion | pair work</a:t>
                      </a:r>
                    </a:p>
                  </a:txBody>
                  <a:tcPr anchor="ctr"/>
                </a:tc>
                <a:tc>
                  <a:txBody>
                    <a:bodyPr/>
                    <a:lstStyle/>
                    <a:p>
                      <a:pPr>
                        <a:lnSpc>
                          <a:spcPct val="150000"/>
                        </a:lnSpc>
                      </a:pPr>
                      <a:r>
                        <a:rPr lang="en-IE" sz="1400" dirty="0">
                          <a:solidFill>
                            <a:schemeClr val="tx1">
                              <a:lumMod val="75000"/>
                              <a:lumOff val="25000"/>
                            </a:schemeClr>
                          </a:solidFill>
                        </a:rPr>
                        <a:t>5-6</a:t>
                      </a:r>
                    </a:p>
                  </a:txBody>
                  <a:tcPr anchor="ctr"/>
                </a:tc>
                <a:extLst>
                  <a:ext uri="{0D108BD9-81ED-4DB2-BD59-A6C34878D82A}">
                    <a16:rowId xmlns:a16="http://schemas.microsoft.com/office/drawing/2014/main" val="842285599"/>
                  </a:ext>
                </a:extLst>
              </a:tr>
              <a:tr h="365873">
                <a:tc>
                  <a:txBody>
                    <a:bodyPr/>
                    <a:lstStyle/>
                    <a:p>
                      <a:pPr>
                        <a:lnSpc>
                          <a:spcPct val="150000"/>
                        </a:lnSpc>
                      </a:pPr>
                      <a:r>
                        <a:rPr lang="en-IE" sz="1400" dirty="0">
                          <a:solidFill>
                            <a:schemeClr val="tx1">
                              <a:lumMod val="75000"/>
                              <a:lumOff val="25000"/>
                            </a:schemeClr>
                          </a:solidFill>
                        </a:rPr>
                        <a:t>2</a:t>
                      </a:r>
                    </a:p>
                  </a:txBody>
                  <a:tcPr anchor="ctr"/>
                </a:tc>
                <a:tc>
                  <a:txBody>
                    <a:bodyPr/>
                    <a:lstStyle/>
                    <a:p>
                      <a:pPr>
                        <a:lnSpc>
                          <a:spcPct val="150000"/>
                        </a:lnSpc>
                      </a:pPr>
                      <a:r>
                        <a:rPr lang="en-IE" sz="1400" dirty="0">
                          <a:solidFill>
                            <a:schemeClr val="tx1">
                              <a:lumMod val="75000"/>
                              <a:lumOff val="25000"/>
                            </a:schemeClr>
                          </a:solidFill>
                        </a:rPr>
                        <a:t>Global Goals for Sustainable Development</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E" sz="1400" dirty="0">
                          <a:solidFill>
                            <a:schemeClr val="tx1">
                              <a:lumMod val="75000"/>
                              <a:lumOff val="25000"/>
                            </a:schemeClr>
                          </a:solidFill>
                        </a:rPr>
                        <a:t>Input | Short video with active listening questions | whole class discussion</a:t>
                      </a:r>
                    </a:p>
                  </a:txBody>
                  <a:tcPr anchor="ctr"/>
                </a:tc>
                <a:tc>
                  <a:txBody>
                    <a:bodyPr/>
                    <a:lstStyle/>
                    <a:p>
                      <a:pPr>
                        <a:lnSpc>
                          <a:spcPct val="150000"/>
                        </a:lnSpc>
                      </a:pPr>
                      <a:r>
                        <a:rPr lang="en-IE" sz="1400" dirty="0">
                          <a:solidFill>
                            <a:schemeClr val="tx1">
                              <a:lumMod val="75000"/>
                              <a:lumOff val="25000"/>
                            </a:schemeClr>
                          </a:solidFill>
                        </a:rPr>
                        <a:t>7-8</a:t>
                      </a:r>
                    </a:p>
                  </a:txBody>
                  <a:tcPr anchor="ctr"/>
                </a:tc>
                <a:extLst>
                  <a:ext uri="{0D108BD9-81ED-4DB2-BD59-A6C34878D82A}">
                    <a16:rowId xmlns:a16="http://schemas.microsoft.com/office/drawing/2014/main" val="3530411141"/>
                  </a:ext>
                </a:extLst>
              </a:tr>
              <a:tr h="297848">
                <a:tc>
                  <a:txBody>
                    <a:bodyPr/>
                    <a:lstStyle/>
                    <a:p>
                      <a:pPr>
                        <a:lnSpc>
                          <a:spcPct val="150000"/>
                        </a:lnSpc>
                      </a:pPr>
                      <a:r>
                        <a:rPr lang="en-GB" sz="1400" dirty="0">
                          <a:solidFill>
                            <a:schemeClr val="tx1">
                              <a:lumMod val="75000"/>
                              <a:lumOff val="25000"/>
                            </a:schemeClr>
                          </a:solidFill>
                        </a:rPr>
                        <a:t>3</a:t>
                      </a:r>
                      <a:endParaRPr lang="en-IE" sz="1400" dirty="0">
                        <a:solidFill>
                          <a:schemeClr val="tx1">
                            <a:lumMod val="75000"/>
                            <a:lumOff val="25000"/>
                          </a:schemeClr>
                        </a:solidFill>
                      </a:endParaRPr>
                    </a:p>
                  </a:txBody>
                  <a:tcPr anchor="ctr"/>
                </a:tc>
                <a:tc>
                  <a:txBody>
                    <a:bodyPr/>
                    <a:lstStyle/>
                    <a:p>
                      <a:pPr>
                        <a:lnSpc>
                          <a:spcPct val="150000"/>
                        </a:lnSpc>
                      </a:pPr>
                      <a:r>
                        <a:rPr lang="en-IE" sz="1400" dirty="0">
                          <a:solidFill>
                            <a:schemeClr val="tx1">
                              <a:lumMod val="75000"/>
                              <a:lumOff val="25000"/>
                            </a:schemeClr>
                          </a:solidFill>
                        </a:rPr>
                        <a:t>Global Goal Getters</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E" sz="1400" dirty="0"/>
                        <a:t>2023 Our World Irish Aid Awards entry: input</a:t>
                      </a:r>
                    </a:p>
                  </a:txBody>
                  <a:tcPr anchor="ctr"/>
                </a:tc>
                <a:tc>
                  <a:txBody>
                    <a:bodyPr/>
                    <a:lstStyle/>
                    <a:p>
                      <a:pPr>
                        <a:lnSpc>
                          <a:spcPct val="150000"/>
                        </a:lnSpc>
                      </a:pPr>
                      <a:r>
                        <a:rPr lang="en-GB" sz="1400" dirty="0">
                          <a:solidFill>
                            <a:schemeClr val="tx1">
                              <a:lumMod val="75000"/>
                              <a:lumOff val="25000"/>
                            </a:schemeClr>
                          </a:solidFill>
                        </a:rPr>
                        <a:t>9</a:t>
                      </a:r>
                      <a:endParaRPr lang="en-IE" sz="1400" dirty="0">
                        <a:solidFill>
                          <a:schemeClr val="tx1">
                            <a:lumMod val="75000"/>
                            <a:lumOff val="25000"/>
                          </a:schemeClr>
                        </a:solidFill>
                      </a:endParaRPr>
                    </a:p>
                  </a:txBody>
                  <a:tcPr anchor="ctr"/>
                </a:tc>
                <a:extLst>
                  <a:ext uri="{0D108BD9-81ED-4DB2-BD59-A6C34878D82A}">
                    <a16:rowId xmlns:a16="http://schemas.microsoft.com/office/drawing/2014/main" val="357473003"/>
                  </a:ext>
                </a:extLst>
              </a:tr>
              <a:tr h="380047">
                <a:tc gridSpan="2">
                  <a:txBody>
                    <a:bodyPr/>
                    <a:lstStyle/>
                    <a:p>
                      <a:pPr>
                        <a:lnSpc>
                          <a:spcPct val="150000"/>
                        </a:lnSpc>
                      </a:pPr>
                      <a:r>
                        <a:rPr lang="en-IE" sz="1400" dirty="0">
                          <a:solidFill>
                            <a:schemeClr val="tx1">
                              <a:lumMod val="75000"/>
                              <a:lumOff val="25000"/>
                            </a:schemeClr>
                          </a:solidFill>
                        </a:rPr>
                        <a:t>Reflection on learning</a:t>
                      </a:r>
                    </a:p>
                  </a:txBody>
                  <a:tcPr anchor="ctr"/>
                </a:tc>
                <a:tc hMerge="1">
                  <a:txBody>
                    <a:bodyPr/>
                    <a:lstStyle/>
                    <a:p>
                      <a:endParaRPr lang="en-IE"/>
                    </a:p>
                  </a:txBody>
                  <a:tcPr/>
                </a:tc>
                <a:tc>
                  <a:txBody>
                    <a:bodyPr/>
                    <a:lstStyle/>
                    <a:p>
                      <a:pPr>
                        <a:lnSpc>
                          <a:spcPct val="150000"/>
                        </a:lnSpc>
                      </a:pPr>
                      <a:r>
                        <a:rPr lang="en-IE" sz="1400" dirty="0">
                          <a:solidFill>
                            <a:schemeClr val="tx1">
                              <a:lumMod val="75000"/>
                              <a:lumOff val="25000"/>
                            </a:schemeClr>
                          </a:solidFill>
                        </a:rPr>
                        <a:t>Checking in with the learning intentions</a:t>
                      </a:r>
                    </a:p>
                  </a:txBody>
                  <a:tcPr anchor="ctr"/>
                </a:tc>
                <a:tc>
                  <a:txBody>
                    <a:bodyPr/>
                    <a:lstStyle/>
                    <a:p>
                      <a:pPr>
                        <a:lnSpc>
                          <a:spcPct val="150000"/>
                        </a:lnSpc>
                      </a:pPr>
                      <a:r>
                        <a:rPr lang="en-IE" sz="1400" dirty="0">
                          <a:solidFill>
                            <a:schemeClr val="tx1">
                              <a:lumMod val="75000"/>
                              <a:lumOff val="25000"/>
                            </a:schemeClr>
                          </a:solidFill>
                        </a:rPr>
                        <a:t>10</a:t>
                      </a:r>
                    </a:p>
                  </a:txBody>
                  <a:tcPr anchor="ctr"/>
                </a:tc>
                <a:extLst>
                  <a:ext uri="{0D108BD9-81ED-4DB2-BD59-A6C34878D82A}">
                    <a16:rowId xmlns:a16="http://schemas.microsoft.com/office/drawing/2014/main" val="2465501223"/>
                  </a:ext>
                </a:extLst>
              </a:tr>
              <a:tr h="380047">
                <a:tc gridSpan="2">
                  <a:txBody>
                    <a:bodyPr/>
                    <a:lstStyle/>
                    <a:p>
                      <a:pPr>
                        <a:lnSpc>
                          <a:spcPct val="150000"/>
                        </a:lnSpc>
                      </a:pPr>
                      <a:r>
                        <a:rPr lang="en-GB" sz="1400" dirty="0">
                          <a:solidFill>
                            <a:schemeClr val="tx1">
                              <a:lumMod val="75000"/>
                              <a:lumOff val="25000"/>
                            </a:schemeClr>
                          </a:solidFill>
                        </a:rPr>
                        <a:t>Idea for an Awards entry</a:t>
                      </a:r>
                      <a:endParaRPr lang="en-IE" sz="1400" dirty="0">
                        <a:solidFill>
                          <a:schemeClr val="tx1">
                            <a:lumMod val="75000"/>
                            <a:lumOff val="25000"/>
                          </a:schemeClr>
                        </a:solidFill>
                      </a:endParaRPr>
                    </a:p>
                  </a:txBody>
                  <a:tcPr anchor="ctr"/>
                </a:tc>
                <a:tc hMerge="1">
                  <a:txBody>
                    <a:bodyPr/>
                    <a:lstStyle/>
                    <a:p>
                      <a:endParaRPr lang="en-IE"/>
                    </a:p>
                  </a:txBody>
                  <a:tcPr/>
                </a:tc>
                <a:tc>
                  <a:txBody>
                    <a:bodyPr/>
                    <a:lstStyle/>
                    <a:p>
                      <a:pPr>
                        <a:lnSpc>
                          <a:spcPct val="150000"/>
                        </a:lnSpc>
                      </a:pPr>
                      <a:r>
                        <a:rPr lang="en-GB" sz="1400" dirty="0">
                          <a:solidFill>
                            <a:schemeClr val="tx1">
                              <a:lumMod val="75000"/>
                              <a:lumOff val="25000"/>
                            </a:schemeClr>
                          </a:solidFill>
                        </a:rPr>
                        <a:t>Postcard from our future selves</a:t>
                      </a:r>
                    </a:p>
                  </a:txBody>
                  <a:tcPr anchor="ctr"/>
                </a:tc>
                <a:tc>
                  <a:txBody>
                    <a:bodyPr/>
                    <a:lstStyle/>
                    <a:p>
                      <a:pPr>
                        <a:lnSpc>
                          <a:spcPct val="150000"/>
                        </a:lnSpc>
                      </a:pPr>
                      <a:r>
                        <a:rPr lang="en-GB" sz="1400" dirty="0">
                          <a:solidFill>
                            <a:schemeClr val="tx1">
                              <a:lumMod val="75000"/>
                              <a:lumOff val="25000"/>
                            </a:schemeClr>
                          </a:solidFill>
                        </a:rPr>
                        <a:t>11</a:t>
                      </a:r>
                      <a:endParaRPr lang="en-IE" sz="1400" dirty="0">
                        <a:solidFill>
                          <a:schemeClr val="tx1">
                            <a:lumMod val="75000"/>
                            <a:lumOff val="25000"/>
                          </a:schemeClr>
                        </a:solidFill>
                      </a:endParaRPr>
                    </a:p>
                  </a:txBody>
                  <a:tcPr anchor="ctr"/>
                </a:tc>
                <a:extLst>
                  <a:ext uri="{0D108BD9-81ED-4DB2-BD59-A6C34878D82A}">
                    <a16:rowId xmlns:a16="http://schemas.microsoft.com/office/drawing/2014/main" val="613870935"/>
                  </a:ext>
                </a:extLst>
              </a:tr>
            </a:tbl>
          </a:graphicData>
        </a:graphic>
      </p:graphicFrame>
      <p:sp>
        <p:nvSpPr>
          <p:cNvPr id="5" name="Title 4">
            <a:extLst>
              <a:ext uri="{FF2B5EF4-FFF2-40B4-BE49-F238E27FC236}">
                <a16:creationId xmlns:a16="http://schemas.microsoft.com/office/drawing/2014/main" id="{72E07265-4C12-084C-941F-2E3CA5E6AB7A}"/>
              </a:ext>
            </a:extLst>
          </p:cNvPr>
          <p:cNvSpPr>
            <a:spLocks noGrp="1"/>
          </p:cNvSpPr>
          <p:nvPr>
            <p:ph type="title"/>
          </p:nvPr>
        </p:nvSpPr>
        <p:spPr>
          <a:xfrm>
            <a:off x="217712" y="51989"/>
            <a:ext cx="10515600" cy="1325563"/>
          </a:xfrm>
        </p:spPr>
        <p:txBody>
          <a:bodyPr/>
          <a:lstStyle/>
          <a:p>
            <a:r>
              <a:rPr lang="en-US" dirty="0"/>
              <a:t>Lesson Content</a:t>
            </a:r>
          </a:p>
        </p:txBody>
      </p:sp>
    </p:spTree>
    <p:extLst>
      <p:ext uri="{BB962C8B-B14F-4D97-AF65-F5344CB8AC3E}">
        <p14:creationId xmlns:p14="http://schemas.microsoft.com/office/powerpoint/2010/main" val="174809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B94B4B-BA68-481E-B8D4-6647A8C8704E}"/>
              </a:ext>
            </a:extLst>
          </p:cNvPr>
          <p:cNvSpPr txBox="1"/>
          <p:nvPr/>
        </p:nvSpPr>
        <p:spPr>
          <a:xfrm>
            <a:off x="418031" y="2187135"/>
            <a:ext cx="3512921" cy="1430262"/>
          </a:xfrm>
          <a:prstGeom prst="rect">
            <a:avLst/>
          </a:prstGeom>
          <a:solidFill>
            <a:srgbClr val="FAE398"/>
          </a:solidFill>
          <a:ln w="28575">
            <a:noFill/>
          </a:ln>
        </p:spPr>
        <p:txBody>
          <a:bodyPr wrap="square" rtlCol="0" anchor="ctr">
            <a:noAutofit/>
          </a:bodyPr>
          <a:lstStyle/>
          <a:p>
            <a:pPr algn="ctr"/>
            <a:r>
              <a:rPr lang="en-IE" sz="2000" dirty="0">
                <a:solidFill>
                  <a:srgbClr val="73337E"/>
                </a:solidFill>
                <a:latin typeface="Ziggurat HTF-Black" pitchFamily="2" charset="77"/>
              </a:rPr>
              <a:t>consider the meaning of ‘Equality for All’</a:t>
            </a:r>
          </a:p>
        </p:txBody>
      </p:sp>
      <p:sp>
        <p:nvSpPr>
          <p:cNvPr id="3" name="Title 2">
            <a:extLst>
              <a:ext uri="{FF2B5EF4-FFF2-40B4-BE49-F238E27FC236}">
                <a16:creationId xmlns:a16="http://schemas.microsoft.com/office/drawing/2014/main" id="{14F5297C-C470-084F-ABC2-5F64CAED5418}"/>
              </a:ext>
            </a:extLst>
          </p:cNvPr>
          <p:cNvSpPr>
            <a:spLocks noGrp="1"/>
          </p:cNvSpPr>
          <p:nvPr>
            <p:ph type="title"/>
          </p:nvPr>
        </p:nvSpPr>
        <p:spPr>
          <a:xfrm>
            <a:off x="277541" y="449382"/>
            <a:ext cx="10515600" cy="949324"/>
          </a:xfrm>
        </p:spPr>
        <p:txBody>
          <a:bodyPr anchor="t">
            <a:normAutofit/>
          </a:bodyPr>
          <a:lstStyle/>
          <a:p>
            <a:r>
              <a:rPr lang="en-US" sz="4400" dirty="0"/>
              <a:t>We are learning to…</a:t>
            </a:r>
          </a:p>
        </p:txBody>
      </p:sp>
      <p:sp>
        <p:nvSpPr>
          <p:cNvPr id="4" name="TextBox 3">
            <a:extLst>
              <a:ext uri="{FF2B5EF4-FFF2-40B4-BE49-F238E27FC236}">
                <a16:creationId xmlns:a16="http://schemas.microsoft.com/office/drawing/2014/main" id="{522A0745-35EA-1D4E-A2F7-04F66B8F3BE6}"/>
              </a:ext>
            </a:extLst>
          </p:cNvPr>
          <p:cNvSpPr txBox="1"/>
          <p:nvPr/>
        </p:nvSpPr>
        <p:spPr>
          <a:xfrm>
            <a:off x="4337647" y="2187135"/>
            <a:ext cx="3512921" cy="1430262"/>
          </a:xfrm>
          <a:prstGeom prst="rect">
            <a:avLst/>
          </a:prstGeom>
          <a:solidFill>
            <a:schemeClr val="accent4">
              <a:lumMod val="20000"/>
              <a:lumOff val="80000"/>
            </a:schemeClr>
          </a:solidFill>
          <a:ln w="28575">
            <a:noFill/>
          </a:ln>
        </p:spPr>
        <p:txBody>
          <a:bodyPr wrap="square" rtlCol="0" anchor="ctr">
            <a:noAutofit/>
          </a:bodyPr>
          <a:lstStyle/>
          <a:p>
            <a:pPr algn="ctr"/>
            <a:r>
              <a:rPr lang="en-IE" sz="2000" dirty="0">
                <a:solidFill>
                  <a:srgbClr val="B8028A"/>
                </a:solidFill>
                <a:latin typeface="Ziggurat HTF-Black" pitchFamily="2" charset="77"/>
              </a:rPr>
              <a:t>explore the Global Goals for Sustainable Development</a:t>
            </a:r>
          </a:p>
        </p:txBody>
      </p:sp>
      <p:sp>
        <p:nvSpPr>
          <p:cNvPr id="5" name="TextBox 4">
            <a:extLst>
              <a:ext uri="{FF2B5EF4-FFF2-40B4-BE49-F238E27FC236}">
                <a16:creationId xmlns:a16="http://schemas.microsoft.com/office/drawing/2014/main" id="{273E0D47-3496-E94B-91C5-DA997B20F2D0}"/>
              </a:ext>
            </a:extLst>
          </p:cNvPr>
          <p:cNvSpPr txBox="1"/>
          <p:nvPr/>
        </p:nvSpPr>
        <p:spPr>
          <a:xfrm>
            <a:off x="8257263" y="2187136"/>
            <a:ext cx="3512921" cy="1430262"/>
          </a:xfrm>
          <a:prstGeom prst="rect">
            <a:avLst/>
          </a:prstGeom>
          <a:solidFill>
            <a:schemeClr val="tx2">
              <a:lumMod val="10000"/>
              <a:lumOff val="90000"/>
            </a:schemeClr>
          </a:solidFill>
          <a:ln w="28575">
            <a:noFill/>
          </a:ln>
        </p:spPr>
        <p:txBody>
          <a:bodyPr wrap="square" rtlCol="0" anchor="ctr">
            <a:noAutofit/>
          </a:bodyPr>
          <a:lstStyle/>
          <a:p>
            <a:pPr algn="ctr"/>
            <a:r>
              <a:rPr lang="en-IE" sz="2000" dirty="0">
                <a:solidFill>
                  <a:schemeClr val="accent4">
                    <a:lumMod val="50000"/>
                  </a:schemeClr>
                </a:solidFill>
                <a:latin typeface="Ziggurat HTF-Black" pitchFamily="2" charset="77"/>
              </a:rPr>
              <a:t>come up with ideas for making the Global Goals happen </a:t>
            </a:r>
          </a:p>
        </p:txBody>
      </p:sp>
      <p:pic>
        <p:nvPicPr>
          <p:cNvPr id="7" name="Picture 6">
            <a:extLst>
              <a:ext uri="{FF2B5EF4-FFF2-40B4-BE49-F238E27FC236}">
                <a16:creationId xmlns:a16="http://schemas.microsoft.com/office/drawing/2014/main" id="{6002BF25-75ED-5E4F-840A-F7C65C40D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727" y="3725255"/>
            <a:ext cx="2982414" cy="3765673"/>
          </a:xfrm>
          <a:prstGeom prst="rect">
            <a:avLst/>
          </a:prstGeom>
        </p:spPr>
      </p:pic>
      <p:pic>
        <p:nvPicPr>
          <p:cNvPr id="9" name="Picture 8" descr="A close up of a sign&#10;&#10;Description automatically generated">
            <a:extLst>
              <a:ext uri="{FF2B5EF4-FFF2-40B4-BE49-F238E27FC236}">
                <a16:creationId xmlns:a16="http://schemas.microsoft.com/office/drawing/2014/main" id="{E1A5B7A3-78C5-F842-B730-5FDA007C1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60" y="4797712"/>
            <a:ext cx="1312278" cy="1853500"/>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D9E1A8BF-802C-AF4A-A8AA-3DC5586A9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003" y="4132398"/>
            <a:ext cx="2901863" cy="2951389"/>
          </a:xfrm>
          <a:prstGeom prst="rect">
            <a:avLst/>
          </a:prstGeom>
        </p:spPr>
      </p:pic>
      <p:pic>
        <p:nvPicPr>
          <p:cNvPr id="13" name="Picture 12" descr="A close up of a sign&#10;&#10;Description automatically generated">
            <a:extLst>
              <a:ext uri="{FF2B5EF4-FFF2-40B4-BE49-F238E27FC236}">
                <a16:creationId xmlns:a16="http://schemas.microsoft.com/office/drawing/2014/main" id="{9971761C-FB6B-624A-B963-ACA04A5919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72" y="6368132"/>
            <a:ext cx="507958" cy="566161"/>
          </a:xfrm>
          <a:prstGeom prst="rect">
            <a:avLst/>
          </a:prstGeom>
        </p:spPr>
      </p:pic>
    </p:spTree>
    <p:extLst>
      <p:ext uri="{BB962C8B-B14F-4D97-AF65-F5344CB8AC3E}">
        <p14:creationId xmlns:p14="http://schemas.microsoft.com/office/powerpoint/2010/main" val="14006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qual Sign Means Relationship, Not Action - KP® Mathematics : KP®  Mathematics">
            <a:extLst>
              <a:ext uri="{FF2B5EF4-FFF2-40B4-BE49-F238E27FC236}">
                <a16:creationId xmlns:a16="http://schemas.microsoft.com/office/drawing/2014/main" id="{557DDF87-50D7-2A0A-ECA0-4C3C54E37EFF}"/>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5665" y="1829531"/>
            <a:ext cx="4762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0C7A27-1A08-4D14-8933-9337BE13A06C}"/>
              </a:ext>
            </a:extLst>
          </p:cNvPr>
          <p:cNvSpPr>
            <a:spLocks noGrp="1"/>
          </p:cNvSpPr>
          <p:nvPr>
            <p:ph type="title"/>
          </p:nvPr>
        </p:nvSpPr>
        <p:spPr>
          <a:xfrm>
            <a:off x="422961" y="791673"/>
            <a:ext cx="6945366" cy="1143000"/>
          </a:xfrm>
        </p:spPr>
        <p:txBody>
          <a:bodyPr>
            <a:normAutofit/>
          </a:bodyPr>
          <a:lstStyle/>
          <a:p>
            <a:r>
              <a:rPr lang="en-IE" sz="3600" b="1" dirty="0">
                <a:solidFill>
                  <a:srgbClr val="73337E"/>
                </a:solidFill>
                <a:latin typeface="+mn-lt"/>
              </a:rPr>
              <a:t>What does ‘Equality’ mean?</a:t>
            </a:r>
          </a:p>
        </p:txBody>
      </p:sp>
      <p:sp>
        <p:nvSpPr>
          <p:cNvPr id="3" name="Content Placeholder 2">
            <a:extLst>
              <a:ext uri="{FF2B5EF4-FFF2-40B4-BE49-F238E27FC236}">
                <a16:creationId xmlns:a16="http://schemas.microsoft.com/office/drawing/2014/main" id="{88C78E8B-ED67-473B-B0EA-82C611739E14}"/>
              </a:ext>
            </a:extLst>
          </p:cNvPr>
          <p:cNvSpPr>
            <a:spLocks noGrp="1"/>
          </p:cNvSpPr>
          <p:nvPr>
            <p:ph idx="1"/>
          </p:nvPr>
        </p:nvSpPr>
        <p:spPr>
          <a:xfrm>
            <a:off x="422961" y="2039814"/>
            <a:ext cx="6841391" cy="2817935"/>
          </a:xfrm>
          <a:solidFill>
            <a:schemeClr val="bg1"/>
          </a:solidFill>
        </p:spPr>
        <p:txBody>
          <a:bodyPr>
            <a:noAutofit/>
          </a:bodyPr>
          <a:lstStyle/>
          <a:p>
            <a:pPr marL="0" indent="0">
              <a:buNone/>
            </a:pPr>
            <a:r>
              <a:rPr lang="en-IE" sz="2200" b="0" dirty="0">
                <a:solidFill>
                  <a:schemeClr val="tx1"/>
                </a:solidFill>
                <a:latin typeface="+mn-lt"/>
              </a:rPr>
              <a:t>Equality is more than just ‘treating everyone the same’.</a:t>
            </a:r>
          </a:p>
          <a:p>
            <a:pPr marL="0" indent="0">
              <a:buNone/>
            </a:pPr>
            <a:r>
              <a:rPr lang="en-GB" sz="2200" b="0" dirty="0">
                <a:solidFill>
                  <a:schemeClr val="tx1"/>
                </a:solidFill>
                <a:latin typeface="+mn-lt"/>
              </a:rPr>
              <a:t>Equality is about including everyone, treating all people fairly so that the outcome for each person can be the same.  This can mean putting special supports in place for people who are somehow at a disadvantage.</a:t>
            </a:r>
          </a:p>
          <a:p>
            <a:pPr marL="0" indent="0">
              <a:buNone/>
            </a:pPr>
            <a:r>
              <a:rPr lang="en-GB" sz="2200" b="0" dirty="0">
                <a:solidFill>
                  <a:schemeClr val="tx1"/>
                </a:solidFill>
                <a:latin typeface="+mn-lt"/>
              </a:rPr>
              <a:t>Being treated equally and treating others equally is both a human right and a human responsibility.</a:t>
            </a:r>
            <a:endParaRPr lang="en-IE" sz="2200" b="0" dirty="0">
              <a:solidFill>
                <a:schemeClr val="tx1"/>
              </a:solidFill>
              <a:latin typeface="+mn-lt"/>
            </a:endParaRPr>
          </a:p>
        </p:txBody>
      </p:sp>
      <p:sp>
        <p:nvSpPr>
          <p:cNvPr id="4" name="Rectangle 3">
            <a:extLst>
              <a:ext uri="{FF2B5EF4-FFF2-40B4-BE49-F238E27FC236}">
                <a16:creationId xmlns:a16="http://schemas.microsoft.com/office/drawing/2014/main" id="{04A5B443-3581-5D7E-A07C-B6D0D3E377B6}"/>
              </a:ext>
            </a:extLst>
          </p:cNvPr>
          <p:cNvSpPr/>
          <p:nvPr/>
        </p:nvSpPr>
        <p:spPr>
          <a:xfrm>
            <a:off x="10420141" y="0"/>
            <a:ext cx="1771859" cy="1043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8" name="Group 7">
            <a:extLst>
              <a:ext uri="{FF2B5EF4-FFF2-40B4-BE49-F238E27FC236}">
                <a16:creationId xmlns:a16="http://schemas.microsoft.com/office/drawing/2014/main" id="{92307262-A154-6BF2-51CD-B6F656567786}"/>
              </a:ext>
            </a:extLst>
          </p:cNvPr>
          <p:cNvGrpSpPr/>
          <p:nvPr/>
        </p:nvGrpSpPr>
        <p:grpSpPr>
          <a:xfrm>
            <a:off x="7422435" y="0"/>
            <a:ext cx="4420210" cy="6179736"/>
            <a:chOff x="7387558" y="0"/>
            <a:chExt cx="4420210" cy="6179736"/>
          </a:xfrm>
        </p:grpSpPr>
        <p:pic>
          <p:nvPicPr>
            <p:cNvPr id="2052" name="Picture 4" descr="Clipboard Clipart – Clipartxtras throughout Clipboard Clipart ... | Clip art,  Creative clips clipart, Cartoon kids">
              <a:extLst>
                <a:ext uri="{FF2B5EF4-FFF2-40B4-BE49-F238E27FC236}">
                  <a16:creationId xmlns:a16="http://schemas.microsoft.com/office/drawing/2014/main" id="{E0EC800B-DF37-4D98-BAAE-C81103C10346}"/>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7558" y="0"/>
              <a:ext cx="4420210" cy="61797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98E54E-CACC-4A2A-98FE-645EF8918025}"/>
                </a:ext>
              </a:extLst>
            </p:cNvPr>
            <p:cNvSpPr txBox="1"/>
            <p:nvPr/>
          </p:nvSpPr>
          <p:spPr>
            <a:xfrm>
              <a:off x="7731225" y="1375401"/>
              <a:ext cx="3732875" cy="4555093"/>
            </a:xfrm>
            <a:prstGeom prst="rect">
              <a:avLst/>
            </a:prstGeom>
            <a:noFill/>
          </p:spPr>
          <p:txBody>
            <a:bodyPr wrap="square" rtlCol="0">
              <a:spAutoFit/>
            </a:bodyPr>
            <a:lstStyle/>
            <a:p>
              <a:pPr algn="ctr"/>
              <a:r>
                <a:rPr lang="en-IE" sz="1700" b="1" dirty="0">
                  <a:solidFill>
                    <a:schemeClr val="accent4">
                      <a:lumMod val="50000"/>
                    </a:schemeClr>
                  </a:solidFill>
                </a:rPr>
                <a:t>Universal Declaration of Human Rights</a:t>
              </a:r>
            </a:p>
            <a:p>
              <a:pPr algn="ctr"/>
              <a:endParaRPr lang="en-IE" sz="1600" b="1" dirty="0">
                <a:solidFill>
                  <a:schemeClr val="accent4">
                    <a:lumMod val="50000"/>
                  </a:schemeClr>
                </a:solidFill>
              </a:endParaRPr>
            </a:p>
            <a:p>
              <a:r>
                <a:rPr lang="en-IE" sz="1600" dirty="0">
                  <a:solidFill>
                    <a:schemeClr val="accent4">
                      <a:lumMod val="50000"/>
                    </a:schemeClr>
                  </a:solidFill>
                </a:rPr>
                <a:t>Article 1: </a:t>
              </a:r>
              <a:r>
                <a:rPr lang="en-GB" sz="1600" b="0" i="0" dirty="0">
                  <a:solidFill>
                    <a:schemeClr val="accent4">
                      <a:lumMod val="50000"/>
                    </a:schemeClr>
                  </a:solidFill>
                  <a:effectLst/>
                </a:rPr>
                <a:t>All human beings are born free and equal. We are worth the same, and have the same rights. We are born with the ability to think and to know right from wrong, and should act toward others in a spirit of friendliness.</a:t>
              </a:r>
            </a:p>
            <a:p>
              <a:endParaRPr lang="en-GB" sz="1600" dirty="0">
                <a:solidFill>
                  <a:schemeClr val="accent4">
                    <a:lumMod val="50000"/>
                  </a:schemeClr>
                </a:solidFill>
              </a:endParaRPr>
            </a:p>
            <a:p>
              <a:r>
                <a:rPr lang="en-IE" sz="1600" dirty="0">
                  <a:solidFill>
                    <a:schemeClr val="accent4">
                      <a:lumMod val="50000"/>
                    </a:schemeClr>
                  </a:solidFill>
                </a:rPr>
                <a:t>Article 2: </a:t>
              </a:r>
              <a:r>
                <a:rPr lang="en-GB" sz="1600" dirty="0">
                  <a:solidFill>
                    <a:schemeClr val="accent4">
                      <a:lumMod val="50000"/>
                    </a:schemeClr>
                  </a:solidFill>
                </a:rPr>
                <a:t>Everyone is equal regardless of </a:t>
              </a:r>
              <a:r>
                <a:rPr lang="en-GB" sz="1600" dirty="0">
                  <a:solidFill>
                    <a:schemeClr val="accent4">
                      <a:lumMod val="50000"/>
                    </a:schemeClr>
                  </a:solidFill>
                  <a:effectLst/>
                  <a:ea typeface="Calibri" panose="020F0502020204030204" pitchFamily="34" charset="0"/>
                </a:rPr>
                <a:t>background, our gender, where we live, the languages we speak, what we look like, what we think or believe, how much money we have, our abilities</a:t>
              </a:r>
              <a:r>
                <a:rPr lang="en-GB" sz="1600" dirty="0">
                  <a:solidFill>
                    <a:schemeClr val="accent4">
                      <a:lumMod val="50000"/>
                    </a:schemeClr>
                  </a:solidFill>
                </a:rPr>
                <a:t>. </a:t>
              </a:r>
              <a:endParaRPr lang="en-IE" sz="1600" i="1" dirty="0">
                <a:solidFill>
                  <a:schemeClr val="accent4">
                    <a:lumMod val="50000"/>
                  </a:schemeClr>
                </a:solidFill>
              </a:endParaRPr>
            </a:p>
            <a:p>
              <a:endParaRPr lang="en-IE" sz="1600" dirty="0">
                <a:solidFill>
                  <a:srgbClr val="73337E"/>
                </a:solidFill>
              </a:endParaRPr>
            </a:p>
          </p:txBody>
        </p:sp>
      </p:grpSp>
      <p:sp>
        <p:nvSpPr>
          <p:cNvPr id="11" name="Title 5">
            <a:extLst>
              <a:ext uri="{FF2B5EF4-FFF2-40B4-BE49-F238E27FC236}">
                <a16:creationId xmlns:a16="http://schemas.microsoft.com/office/drawing/2014/main" id="{3D27B4A8-DEAC-4F58-351D-DA1594D4AF15}"/>
              </a:ext>
            </a:extLst>
          </p:cNvPr>
          <p:cNvSpPr txBox="1">
            <a:spLocks/>
          </p:cNvSpPr>
          <p:nvPr/>
        </p:nvSpPr>
        <p:spPr>
          <a:xfrm>
            <a:off x="384232" y="134996"/>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1</a:t>
            </a:r>
          </a:p>
        </p:txBody>
      </p:sp>
    </p:spTree>
    <p:extLst>
      <p:ext uri="{BB962C8B-B14F-4D97-AF65-F5344CB8AC3E}">
        <p14:creationId xmlns:p14="http://schemas.microsoft.com/office/powerpoint/2010/main" val="4349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53A587BF-4CC9-6846-A97C-E83533948A6D}"/>
              </a:ext>
            </a:extLst>
          </p:cNvPr>
          <p:cNvSpPr txBox="1">
            <a:spLocks/>
          </p:cNvSpPr>
          <p:nvPr/>
        </p:nvSpPr>
        <p:spPr>
          <a:xfrm>
            <a:off x="384232" y="268330"/>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1</a:t>
            </a:r>
          </a:p>
        </p:txBody>
      </p:sp>
      <p:sp>
        <p:nvSpPr>
          <p:cNvPr id="10" name="Title 1">
            <a:extLst>
              <a:ext uri="{FF2B5EF4-FFF2-40B4-BE49-F238E27FC236}">
                <a16:creationId xmlns:a16="http://schemas.microsoft.com/office/drawing/2014/main" id="{618DCE2E-E883-4318-997F-8FEF24997E4D}"/>
              </a:ext>
            </a:extLst>
          </p:cNvPr>
          <p:cNvSpPr>
            <a:spLocks noGrp="1"/>
          </p:cNvSpPr>
          <p:nvPr>
            <p:ph type="title"/>
          </p:nvPr>
        </p:nvSpPr>
        <p:spPr>
          <a:xfrm>
            <a:off x="384232" y="457202"/>
            <a:ext cx="6945366" cy="1143000"/>
          </a:xfrm>
        </p:spPr>
        <p:txBody>
          <a:bodyPr>
            <a:normAutofit/>
          </a:bodyPr>
          <a:lstStyle/>
          <a:p>
            <a:r>
              <a:rPr lang="en-IE" sz="3600" b="1" dirty="0">
                <a:solidFill>
                  <a:srgbClr val="73337E"/>
                </a:solidFill>
                <a:latin typeface="+mn-lt"/>
              </a:rPr>
              <a:t>Equality for All</a:t>
            </a:r>
          </a:p>
        </p:txBody>
      </p:sp>
      <p:grpSp>
        <p:nvGrpSpPr>
          <p:cNvPr id="7" name="Group 6">
            <a:extLst>
              <a:ext uri="{FF2B5EF4-FFF2-40B4-BE49-F238E27FC236}">
                <a16:creationId xmlns:a16="http://schemas.microsoft.com/office/drawing/2014/main" id="{92166CB3-4ABD-B813-FACB-53B46A431F64}"/>
              </a:ext>
            </a:extLst>
          </p:cNvPr>
          <p:cNvGrpSpPr/>
          <p:nvPr/>
        </p:nvGrpSpPr>
        <p:grpSpPr>
          <a:xfrm>
            <a:off x="8178546" y="1371524"/>
            <a:ext cx="3381856" cy="3603989"/>
            <a:chOff x="3895555" y="483077"/>
            <a:chExt cx="4957652" cy="4957652"/>
          </a:xfrm>
        </p:grpSpPr>
        <p:pic>
          <p:nvPicPr>
            <p:cNvPr id="2052" name="Picture 4" descr="Member States of the UN should refrain from voting for candidates to the  Human Rights Council that are unfit for membership">
              <a:extLst>
                <a:ext uri="{FF2B5EF4-FFF2-40B4-BE49-F238E27FC236}">
                  <a16:creationId xmlns:a16="http://schemas.microsoft.com/office/drawing/2014/main" id="{DEC2994D-A1C1-4A76-023D-CA899B812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555" y="483077"/>
              <a:ext cx="4957652" cy="49576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he Equal Sign Means Relationship, Not Action - KP® Mathematics : KP®  Mathematics">
              <a:extLst>
                <a:ext uri="{FF2B5EF4-FFF2-40B4-BE49-F238E27FC236}">
                  <a16:creationId xmlns:a16="http://schemas.microsoft.com/office/drawing/2014/main" id="{BCBE844A-4C12-436A-49C8-44A15264CC67}"/>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0" y="4752702"/>
              <a:ext cx="556762" cy="37859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Icon&#10;&#10;Description automatically generated with low confidence">
            <a:extLst>
              <a:ext uri="{FF2B5EF4-FFF2-40B4-BE49-F238E27FC236}">
                <a16:creationId xmlns:a16="http://schemas.microsoft.com/office/drawing/2014/main" id="{CA6CA589-8B67-F9EC-6F78-B9AB931AC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664" y="590535"/>
            <a:ext cx="10229767" cy="5751435"/>
          </a:xfrm>
          <a:prstGeom prst="rect">
            <a:avLst/>
          </a:prstGeom>
        </p:spPr>
      </p:pic>
    </p:spTree>
    <p:extLst>
      <p:ext uri="{BB962C8B-B14F-4D97-AF65-F5344CB8AC3E}">
        <p14:creationId xmlns:p14="http://schemas.microsoft.com/office/powerpoint/2010/main" val="40192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B9490-5AB6-474C-9901-E012B1890F3B}"/>
              </a:ext>
            </a:extLst>
          </p:cNvPr>
          <p:cNvSpPr>
            <a:spLocks noGrp="1"/>
          </p:cNvSpPr>
          <p:nvPr>
            <p:ph idx="1"/>
          </p:nvPr>
        </p:nvSpPr>
        <p:spPr>
          <a:xfrm>
            <a:off x="6454760" y="1329422"/>
            <a:ext cx="5529451" cy="3947689"/>
          </a:xfrm>
        </p:spPr>
        <p:txBody>
          <a:bodyPr>
            <a:noAutofit/>
          </a:bodyPr>
          <a:lstStyle/>
          <a:p>
            <a:pPr>
              <a:spcBef>
                <a:spcPts val="0"/>
              </a:spcBef>
              <a:buClr>
                <a:srgbClr val="B31AAC"/>
              </a:buClr>
              <a:defRPr/>
            </a:pPr>
            <a:r>
              <a:rPr lang="en-GB" sz="2400" dirty="0">
                <a:cs typeface="Arial" panose="020B0604020202020204" pitchFamily="34" charset="0"/>
              </a:rPr>
              <a:t>All countries in the United Nations agreed to achieve 17 Global Goals by the year 2030</a:t>
            </a:r>
          </a:p>
          <a:p>
            <a:pPr>
              <a:spcBef>
                <a:spcPts val="0"/>
              </a:spcBef>
              <a:buClr>
                <a:srgbClr val="B31AAC"/>
              </a:buClr>
              <a:defRPr/>
            </a:pPr>
            <a:endParaRPr lang="en-GB" sz="2400" dirty="0">
              <a:cs typeface="Arial" panose="020B0604020202020204" pitchFamily="34" charset="0"/>
            </a:endParaRPr>
          </a:p>
          <a:p>
            <a:pPr>
              <a:spcBef>
                <a:spcPts val="0"/>
              </a:spcBef>
              <a:buClr>
                <a:srgbClr val="B31AAC"/>
              </a:buClr>
              <a:defRPr/>
            </a:pPr>
            <a:r>
              <a:rPr lang="en-GB" sz="2400" dirty="0">
                <a:solidFill>
                  <a:schemeClr val="tx2"/>
                </a:solidFill>
                <a:cs typeface="Arial" panose="020B0604020202020204" pitchFamily="34" charset="0"/>
              </a:rPr>
              <a:t>The Global Goals are designed to help make sure that all people are included and treated fairly and equally and that we all take care of our planet</a:t>
            </a:r>
          </a:p>
          <a:p>
            <a:pPr>
              <a:spcBef>
                <a:spcPts val="0"/>
              </a:spcBef>
              <a:buClr>
                <a:srgbClr val="B31AAC"/>
              </a:buClr>
              <a:defRPr/>
            </a:pPr>
            <a:endParaRPr lang="en-GB" sz="2400" dirty="0">
              <a:solidFill>
                <a:prstClr val="black"/>
              </a:solidFill>
              <a:cs typeface="Arial" panose="020B0604020202020204" pitchFamily="34" charset="0"/>
            </a:endParaRPr>
          </a:p>
          <a:p>
            <a:pPr>
              <a:spcBef>
                <a:spcPts val="0"/>
              </a:spcBef>
              <a:buClr>
                <a:srgbClr val="B31AAC"/>
              </a:buClr>
              <a:defRPr/>
            </a:pPr>
            <a:r>
              <a:rPr lang="en-GB" sz="2400" dirty="0">
                <a:solidFill>
                  <a:schemeClr val="accent4">
                    <a:lumMod val="50000"/>
                  </a:schemeClr>
                </a:solidFill>
                <a:cs typeface="Arial" panose="020B0604020202020204" pitchFamily="34" charset="0"/>
              </a:rPr>
              <a:t>Everyone needs to work together to make sure that the Global Goals happen</a:t>
            </a:r>
            <a:endParaRPr lang="en-IE" sz="2400" dirty="0">
              <a:solidFill>
                <a:schemeClr val="accent4">
                  <a:lumMod val="50000"/>
                </a:schemeClr>
              </a:solidFill>
              <a:cs typeface="Arial" panose="020B0604020202020204" pitchFamily="34" charset="0"/>
            </a:endParaRPr>
          </a:p>
        </p:txBody>
      </p:sp>
      <p:pic>
        <p:nvPicPr>
          <p:cNvPr id="4" name="Screen Shot 2015-08-28 at 13.12.54.png">
            <a:extLst>
              <a:ext uri="{FF2B5EF4-FFF2-40B4-BE49-F238E27FC236}">
                <a16:creationId xmlns:a16="http://schemas.microsoft.com/office/drawing/2014/main" id="{4644DE43-BDFA-41DE-A9C4-02534ECD83D5}"/>
              </a:ext>
            </a:extLst>
          </p:cNvPr>
          <p:cNvPicPr/>
          <p:nvPr/>
        </p:nvPicPr>
        <p:blipFill rotWithShape="1">
          <a:blip r:embed="rId3"/>
          <a:srcRect l="6604" t="1720" r="19003" b="2357"/>
          <a:stretch/>
        </p:blipFill>
        <p:spPr>
          <a:xfrm rot="16200000">
            <a:off x="1773216" y="-66481"/>
            <a:ext cx="2810844" cy="5529451"/>
          </a:xfrm>
          <a:prstGeom prst="rect">
            <a:avLst/>
          </a:prstGeom>
          <a:ln w="12700">
            <a:miter lim="400000"/>
          </a:ln>
        </p:spPr>
      </p:pic>
      <p:sp>
        <p:nvSpPr>
          <p:cNvPr id="5" name="Title 5">
            <a:extLst>
              <a:ext uri="{FF2B5EF4-FFF2-40B4-BE49-F238E27FC236}">
                <a16:creationId xmlns:a16="http://schemas.microsoft.com/office/drawing/2014/main" id="{7A6EECED-F056-AC4F-ADA9-657B0DE54908}"/>
              </a:ext>
            </a:extLst>
          </p:cNvPr>
          <p:cNvSpPr txBox="1">
            <a:spLocks/>
          </p:cNvSpPr>
          <p:nvPr/>
        </p:nvSpPr>
        <p:spPr>
          <a:xfrm>
            <a:off x="413912" y="239755"/>
            <a:ext cx="6378774"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pic>
        <p:nvPicPr>
          <p:cNvPr id="7" name="Picture 6" descr="A picture containing flower&#10;&#10;Description automatically generated">
            <a:extLst>
              <a:ext uri="{FF2B5EF4-FFF2-40B4-BE49-F238E27FC236}">
                <a16:creationId xmlns:a16="http://schemas.microsoft.com/office/drawing/2014/main" id="{C94C4635-B542-E848-AC4A-02B37245E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310" y="4190672"/>
            <a:ext cx="2164444" cy="2200689"/>
          </a:xfrm>
          <a:prstGeom prst="rect">
            <a:avLst/>
          </a:prstGeom>
        </p:spPr>
      </p:pic>
      <p:pic>
        <p:nvPicPr>
          <p:cNvPr id="8" name="Picture 7" descr="A close up of a sign&#10;&#10;Description automatically generated">
            <a:extLst>
              <a:ext uri="{FF2B5EF4-FFF2-40B4-BE49-F238E27FC236}">
                <a16:creationId xmlns:a16="http://schemas.microsoft.com/office/drawing/2014/main" id="{A7F85EA5-B9CC-F94E-A315-ED2B855470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105" y="5863102"/>
            <a:ext cx="513120" cy="571762"/>
          </a:xfrm>
          <a:prstGeom prst="rect">
            <a:avLst/>
          </a:prstGeom>
        </p:spPr>
      </p:pic>
      <p:pic>
        <p:nvPicPr>
          <p:cNvPr id="10" name="Picture 9" descr="A picture containing sitting, table, cake, bear&#10;&#10;Description automatically generated">
            <a:extLst>
              <a:ext uri="{FF2B5EF4-FFF2-40B4-BE49-F238E27FC236}">
                <a16:creationId xmlns:a16="http://schemas.microsoft.com/office/drawing/2014/main" id="{AB156653-1C31-4347-BD58-214FE52877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0286" y="4561174"/>
            <a:ext cx="1926156" cy="2456831"/>
          </a:xfrm>
          <a:prstGeom prst="rect">
            <a:avLst/>
          </a:prstGeom>
        </p:spPr>
      </p:pic>
    </p:spTree>
    <p:extLst>
      <p:ext uri="{BB962C8B-B14F-4D97-AF65-F5344CB8AC3E}">
        <p14:creationId xmlns:p14="http://schemas.microsoft.com/office/powerpoint/2010/main" val="30767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0F109AC-7AF2-0B4A-B78A-0827D5D518EB}"/>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2" name="TextBox 1">
            <a:extLst>
              <a:ext uri="{FF2B5EF4-FFF2-40B4-BE49-F238E27FC236}">
                <a16:creationId xmlns:a16="http://schemas.microsoft.com/office/drawing/2014/main" id="{889D1162-59F4-DC5C-453D-D419CAE594ED}"/>
              </a:ext>
            </a:extLst>
          </p:cNvPr>
          <p:cNvSpPr txBox="1"/>
          <p:nvPr/>
        </p:nvSpPr>
        <p:spPr>
          <a:xfrm>
            <a:off x="7539330" y="947922"/>
            <a:ext cx="4420260" cy="4093428"/>
          </a:xfrm>
          <a:prstGeom prst="rect">
            <a:avLst/>
          </a:prstGeom>
          <a:noFill/>
        </p:spPr>
        <p:txBody>
          <a:bodyPr wrap="square" rtlCol="0">
            <a:spAutoFit/>
          </a:bodyPr>
          <a:lstStyle/>
          <a:p>
            <a:r>
              <a:rPr lang="en-GB" sz="2000" dirty="0"/>
              <a:t>Pick </a:t>
            </a:r>
            <a:r>
              <a:rPr lang="en-GB" sz="2000" u="sng" dirty="0"/>
              <a:t>one</a:t>
            </a:r>
            <a:r>
              <a:rPr lang="en-GB" sz="2000" dirty="0"/>
              <a:t> of the following questions.  </a:t>
            </a:r>
          </a:p>
          <a:p>
            <a:endParaRPr lang="en-GB" sz="2000" dirty="0"/>
          </a:p>
          <a:p>
            <a:r>
              <a:rPr lang="en-GB" sz="2000" dirty="0"/>
              <a:t>Listen out for the answers in the video.</a:t>
            </a:r>
          </a:p>
          <a:p>
            <a:endParaRPr lang="en-GB" sz="2000" dirty="0"/>
          </a:p>
          <a:p>
            <a:pPr marL="342900" indent="-342900">
              <a:buFont typeface="+mj-lt"/>
              <a:buAutoNum type="arabicPeriod"/>
            </a:pPr>
            <a:r>
              <a:rPr lang="en-GB" sz="2000" dirty="0"/>
              <a:t>How many times is the word inequality mentioned? </a:t>
            </a:r>
          </a:p>
          <a:p>
            <a:pPr marL="342900" indent="-342900">
              <a:buFont typeface="+mj-lt"/>
              <a:buAutoNum type="arabicPeriod"/>
            </a:pPr>
            <a:endParaRPr lang="en-IE" sz="2000" dirty="0"/>
          </a:p>
          <a:p>
            <a:pPr marL="342900" indent="-342900">
              <a:buFont typeface="+mj-lt"/>
              <a:buAutoNum type="arabicPeriod"/>
            </a:pPr>
            <a:r>
              <a:rPr lang="en-IE" sz="2000" dirty="0"/>
              <a:t>What examples of inequality are given?  </a:t>
            </a:r>
          </a:p>
          <a:p>
            <a:pPr marL="342900" indent="-342900">
              <a:buFont typeface="+mj-lt"/>
              <a:buAutoNum type="arabicPeriod"/>
            </a:pPr>
            <a:endParaRPr lang="en-IE" sz="2000" dirty="0"/>
          </a:p>
          <a:p>
            <a:pPr marL="342900" indent="-342900">
              <a:buFont typeface="+mj-lt"/>
              <a:buAutoNum type="arabicPeriod"/>
            </a:pPr>
            <a:r>
              <a:rPr lang="en-IE" sz="2000" dirty="0"/>
              <a:t>What practical suggestions are given to deal with inequality. </a:t>
            </a:r>
          </a:p>
        </p:txBody>
      </p:sp>
      <p:pic>
        <p:nvPicPr>
          <p:cNvPr id="3" name="Online Media 2" descr="Malala introducing the The Worlds Largest Lesson HD | Global Goals">
            <a:hlinkClick r:id="" action="ppaction://media"/>
            <a:extLst>
              <a:ext uri="{FF2B5EF4-FFF2-40B4-BE49-F238E27FC236}">
                <a16:creationId xmlns:a16="http://schemas.microsoft.com/office/drawing/2014/main" id="{F6934789-846F-1A31-DAB3-33F5C8DC347C}"/>
              </a:ext>
            </a:extLst>
          </p:cNvPr>
          <p:cNvPicPr>
            <a:picLocks noRot="1" noChangeAspect="1"/>
          </p:cNvPicPr>
          <p:nvPr>
            <a:videoFile r:link="rId1"/>
          </p:nvPr>
        </p:nvPicPr>
        <p:blipFill>
          <a:blip r:embed="rId4"/>
          <a:stretch>
            <a:fillRect/>
          </a:stretch>
        </p:blipFill>
        <p:spPr>
          <a:xfrm>
            <a:off x="252120" y="1170168"/>
            <a:ext cx="6851650" cy="3871182"/>
          </a:xfrm>
          <a:prstGeom prst="rect">
            <a:avLst/>
          </a:prstGeom>
        </p:spPr>
      </p:pic>
    </p:spTree>
    <p:extLst>
      <p:ext uri="{BB962C8B-B14F-4D97-AF65-F5344CB8AC3E}">
        <p14:creationId xmlns:p14="http://schemas.microsoft.com/office/powerpoint/2010/main" val="34838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0D7DC0-EC37-CE4D-B091-C98DAAF2F201}"/>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3</a:t>
            </a:r>
          </a:p>
        </p:txBody>
      </p:sp>
      <p:pic>
        <p:nvPicPr>
          <p:cNvPr id="5" name="Picture 4">
            <a:extLst>
              <a:ext uri="{FF2B5EF4-FFF2-40B4-BE49-F238E27FC236}">
                <a16:creationId xmlns:a16="http://schemas.microsoft.com/office/drawing/2014/main" id="{1731B340-8515-62A7-669E-47E21F8E156D}"/>
              </a:ext>
            </a:extLst>
          </p:cNvPr>
          <p:cNvPicPr>
            <a:picLocks noChangeAspect="1"/>
          </p:cNvPicPr>
          <p:nvPr/>
        </p:nvPicPr>
        <p:blipFill rotWithShape="1">
          <a:blip r:embed="rId3"/>
          <a:srcRect l="14130" t="36193" r="27826" b="9372"/>
          <a:stretch/>
        </p:blipFill>
        <p:spPr>
          <a:xfrm>
            <a:off x="232410" y="884166"/>
            <a:ext cx="10397390" cy="5484953"/>
          </a:xfrm>
          <a:prstGeom prst="rect">
            <a:avLst/>
          </a:prstGeom>
        </p:spPr>
      </p:pic>
    </p:spTree>
    <p:extLst>
      <p:ext uri="{BB962C8B-B14F-4D97-AF65-F5344CB8AC3E}">
        <p14:creationId xmlns:p14="http://schemas.microsoft.com/office/powerpoint/2010/main" val="1037189457"/>
      </p:ext>
    </p:extLst>
  </p:cSld>
  <p:clrMapOvr>
    <a:masterClrMapping/>
  </p:clrMapOvr>
</p:sld>
</file>

<file path=ppt/theme/theme1.xml><?xml version="1.0" encoding="utf-8"?>
<a:theme xmlns:a="http://schemas.openxmlformats.org/drawingml/2006/main" name="Irish Aid OWIAA">
  <a:themeElements>
    <a:clrScheme name="OWIAA">
      <a:dk1>
        <a:srgbClr val="000000"/>
      </a:dk1>
      <a:lt1>
        <a:srgbClr val="FFFFFF"/>
      </a:lt1>
      <a:dk2>
        <a:srgbClr val="3E1B44"/>
      </a:dk2>
      <a:lt2>
        <a:srgbClr val="E7E6E6"/>
      </a:lt2>
      <a:accent1>
        <a:srgbClr val="E5167F"/>
      </a:accent1>
      <a:accent2>
        <a:srgbClr val="73337E"/>
      </a:accent2>
      <a:accent3>
        <a:srgbClr val="B70289"/>
      </a:accent3>
      <a:accent4>
        <a:srgbClr val="359DD2"/>
      </a:accent4>
      <a:accent5>
        <a:srgbClr val="D9A500"/>
      </a:accent5>
      <a:accent6>
        <a:srgbClr val="7CB91C"/>
      </a:accent6>
      <a:hlink>
        <a:srgbClr val="B70289"/>
      </a:hlink>
      <a:folHlink>
        <a:srgbClr val="E5167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ish Aid OWIAA" id="{DF8A5154-4732-524B-B4C3-A04C4E6C4216}" vid="{D9AA867F-E7C0-9143-85AC-3BEBA8BD3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4540</TotalTime>
  <Words>2338</Words>
  <Application>Microsoft Office PowerPoint</Application>
  <PresentationFormat>Widescreen</PresentationFormat>
  <Paragraphs>233</Paragraphs>
  <Slides>11</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Bradley Hand ITC</vt:lpstr>
      <vt:lpstr>Calibri</vt:lpstr>
      <vt:lpstr>Symbol</vt:lpstr>
      <vt:lpstr>Times New Roman</vt:lpstr>
      <vt:lpstr>Trebuchet MS</vt:lpstr>
      <vt:lpstr>Wingdings</vt:lpstr>
      <vt:lpstr>Ziggurat HTF-Black</vt:lpstr>
      <vt:lpstr>Irish Aid OWIAA</vt:lpstr>
      <vt:lpstr>PowerPoint Presentation</vt:lpstr>
      <vt:lpstr>Curriculum Links</vt:lpstr>
      <vt:lpstr>Lesson Content</vt:lpstr>
      <vt:lpstr>We are learning to…</vt:lpstr>
      <vt:lpstr>What does ‘Equality’ mean?</vt:lpstr>
      <vt:lpstr>Equality for All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World Irish Aid Award 2021</dc:title>
  <dc:creator>Gayle D'souza</dc:creator>
  <cp:lastModifiedBy>Fiona Kelleher</cp:lastModifiedBy>
  <cp:revision>149</cp:revision>
  <dcterms:created xsi:type="dcterms:W3CDTF">2020-09-22T16:50:24Z</dcterms:created>
  <dcterms:modified xsi:type="dcterms:W3CDTF">2022-12-05T11:09:02Z</dcterms:modified>
</cp:coreProperties>
</file>