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Lst>
  <p:notesMasterIdLst>
    <p:notesMasterId r:id="rId15"/>
  </p:notesMasterIdLst>
  <p:sldIdLst>
    <p:sldId id="1112" r:id="rId3"/>
    <p:sldId id="1100" r:id="rId4"/>
    <p:sldId id="1106" r:id="rId5"/>
    <p:sldId id="1110" r:id="rId6"/>
    <p:sldId id="1097" r:id="rId7"/>
    <p:sldId id="1107" r:id="rId8"/>
    <p:sldId id="1118" r:id="rId9"/>
    <p:sldId id="1123" r:id="rId10"/>
    <p:sldId id="1124" r:id="rId11"/>
    <p:sldId id="1099" r:id="rId12"/>
    <p:sldId id="1101" r:id="rId13"/>
    <p:sldId id="1125"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a Cusack" initials="MC" lastIdx="70" clrIdx="0">
    <p:extLst>
      <p:ext uri="{19B8F6BF-5375-455C-9EA6-DF929625EA0E}">
        <p15:presenceInfo xmlns:p15="http://schemas.microsoft.com/office/powerpoint/2012/main" userId="983334ebc765570c" providerId="Windows Live"/>
      </p:ext>
    </p:extLst>
  </p:cmAuthor>
  <p:cmAuthor id="2" name="Terri Cole" initials="TC" lastIdx="2" clrIdx="1">
    <p:extLst>
      <p:ext uri="{19B8F6BF-5375-455C-9EA6-DF929625EA0E}">
        <p15:presenceInfo xmlns:p15="http://schemas.microsoft.com/office/powerpoint/2012/main" userId="S-1-5-21-382674835-1827448492-2644236184-2638" providerId="AD"/>
      </p:ext>
    </p:extLst>
  </p:cmAuthor>
  <p:cmAuthor id="3" name="Ella Mulcahy" initials="EM" lastIdx="2" clrIdx="2">
    <p:extLst>
      <p:ext uri="{19B8F6BF-5375-455C-9EA6-DF929625EA0E}">
        <p15:presenceInfo xmlns:p15="http://schemas.microsoft.com/office/powerpoint/2012/main" userId="S-1-5-21-382674835-1827448492-2644236184-3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F8F"/>
    <a:srgbClr val="F3E7ED"/>
    <a:srgbClr val="21396B"/>
    <a:srgbClr val="73337E"/>
    <a:srgbClr val="E6CBDA"/>
    <a:srgbClr val="B8028A"/>
    <a:srgbClr val="E4EBAF"/>
    <a:srgbClr val="E5A3C7"/>
    <a:srgbClr val="FAE398"/>
    <a:srgbClr val="179C4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5" autoAdjust="0"/>
    <p:restoredTop sz="70458" autoAdjust="0"/>
  </p:normalViewPr>
  <p:slideViewPr>
    <p:cSldViewPr snapToGrid="0">
      <p:cViewPr varScale="1">
        <p:scale>
          <a:sx n="42" d="100"/>
          <a:sy n="42" d="100"/>
        </p:scale>
        <p:origin x="1328" y="20"/>
      </p:cViewPr>
      <p:guideLst/>
    </p:cSldViewPr>
  </p:slideViewPr>
  <p:outlineViewPr>
    <p:cViewPr>
      <p:scale>
        <a:sx n="33" d="100"/>
        <a:sy n="33" d="100"/>
      </p:scale>
      <p:origin x="0" y="0"/>
    </p:cViewPr>
  </p:outlineViewPr>
  <p:notesTextViewPr>
    <p:cViewPr>
      <p:scale>
        <a:sx n="100" d="100"/>
        <a:sy n="100" d="100"/>
      </p:scale>
      <p:origin x="0" y="-780"/>
    </p:cViewPr>
  </p:notesTextViewPr>
  <p:notesViewPr>
    <p:cSldViewPr snapToGrid="0">
      <p:cViewPr varScale="1">
        <p:scale>
          <a:sx n="62" d="100"/>
          <a:sy n="62" d="100"/>
        </p:scale>
        <p:origin x="3154" y="-58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IE"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452A73CE-36E8-42D8-AF9D-E15EAD0C3617}" type="datetimeFigureOut">
              <a:rPr lang="en-IE" smtClean="0"/>
              <a:t>05/12/2022</a:t>
            </a:fld>
            <a:endParaRPr lang="en-IE"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IE"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IE"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DD419F4-D791-41E3-8F48-C57B6378CBDD}" type="slidenum">
              <a:rPr lang="en-IE" smtClean="0"/>
              <a:t>‹#›</a:t>
            </a:fld>
            <a:endParaRPr lang="en-IE" dirty="0"/>
          </a:p>
        </p:txBody>
      </p:sp>
    </p:spTree>
    <p:extLst>
      <p:ext uri="{BB962C8B-B14F-4D97-AF65-F5344CB8AC3E}">
        <p14:creationId xmlns:p14="http://schemas.microsoft.com/office/powerpoint/2010/main" val="322006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lnSpc>
                <a:spcPct val="107000"/>
              </a:lnSpc>
              <a:spcAft>
                <a:spcPts val="867"/>
              </a:spcAft>
              <a:defRPr/>
            </a:pPr>
            <a:r>
              <a:rPr lang="en-IE" b="1" dirty="0"/>
              <a:t>Teacher notes: none</a:t>
            </a: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1</a:t>
            </a:fld>
            <a:endParaRPr lang="en-IE" dirty="0"/>
          </a:p>
        </p:txBody>
      </p:sp>
    </p:spTree>
    <p:extLst>
      <p:ext uri="{BB962C8B-B14F-4D97-AF65-F5344CB8AC3E}">
        <p14:creationId xmlns:p14="http://schemas.microsoft.com/office/powerpoint/2010/main" val="44833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IE" b="1" dirty="0">
                <a:effectLst/>
                <a:ea typeface="Calibri" panose="020F0502020204030204" pitchFamily="34" charset="0"/>
                <a:cs typeface="Times New Roman" panose="02020603050405020304" pitchFamily="18" charset="0"/>
              </a:rPr>
              <a:t>Teacher notes: Activity 3 (Global Goal Getters) (3 consecutive animations at * Click)</a:t>
            </a:r>
          </a:p>
          <a:p>
            <a:pPr defTabSz="990752">
              <a:defRPr/>
            </a:pPr>
            <a:endParaRPr lang="en-IE" dirty="0">
              <a:effectLst/>
              <a:ea typeface="Calibri" panose="020F0502020204030204" pitchFamily="34" charset="0"/>
              <a:cs typeface="Times New Roman" panose="02020603050405020304" pitchFamily="18" charset="0"/>
            </a:endParaRPr>
          </a:p>
          <a:p>
            <a:pPr>
              <a:lnSpc>
                <a:spcPct val="107000"/>
              </a:lnSpc>
              <a:spcAft>
                <a:spcPts val="867"/>
              </a:spcAft>
            </a:pPr>
            <a:r>
              <a:rPr lang="en-IE" i="1" u="none" dirty="0">
                <a:effectLst/>
                <a:ea typeface="Calibri" panose="020F0502020204030204" pitchFamily="34" charset="0"/>
                <a:cs typeface="Calibri" panose="020F0502020204030204" pitchFamily="34" charset="0"/>
              </a:rPr>
              <a:t>We are going to take part in the Our World Irish Aid Awards. </a:t>
            </a:r>
          </a:p>
          <a:p>
            <a:pPr>
              <a:lnSpc>
                <a:spcPct val="107000"/>
              </a:lnSpc>
              <a:spcAft>
                <a:spcPts val="867"/>
              </a:spcAft>
            </a:pPr>
            <a:endParaRPr lang="en-IE" i="1" dirty="0">
              <a:effectLst/>
              <a:ea typeface="Calibri" panose="020F0502020204030204" pitchFamily="34" charset="0"/>
              <a:cs typeface="Times New Roman" panose="02020603050405020304" pitchFamily="18" charset="0"/>
            </a:endParaRPr>
          </a:p>
          <a:p>
            <a:pPr defTabSz="990752">
              <a:defRPr/>
            </a:pPr>
            <a:r>
              <a:rPr lang="en-IE" i="1" dirty="0">
                <a:effectLst/>
                <a:ea typeface="Calibri" panose="020F0502020204030204" pitchFamily="34" charset="0"/>
                <a:cs typeface="Times New Roman" panose="02020603050405020304" pitchFamily="18" charset="0"/>
              </a:rPr>
              <a:t>Entries must be about the 2023 Awards theme of ‘Equality for All’, the Global Goals generally and/or the work of Irish Aid in different countries. </a:t>
            </a:r>
            <a:endParaRPr lang="en-IE" dirty="0">
              <a:effectLst/>
              <a:ea typeface="Calibri" panose="020F0502020204030204" pitchFamily="34" charset="0"/>
              <a:cs typeface="Times New Roman" panose="02020603050405020304" pitchFamily="18" charset="0"/>
            </a:endParaRPr>
          </a:p>
          <a:p>
            <a:pPr defTabSz="990752">
              <a:defRPr/>
            </a:pPr>
            <a:endParaRPr lang="en-IE" b="1" i="0" dirty="0"/>
          </a:p>
          <a:p>
            <a:pPr defTabSz="990752">
              <a:defRPr/>
            </a:pPr>
            <a:r>
              <a:rPr lang="en-IE" b="1" i="0" dirty="0"/>
              <a:t>* Click </a:t>
            </a:r>
            <a:r>
              <a:rPr lang="en-IE" sz="2000" dirty="0">
                <a:latin typeface="Calibri" panose="020F0502020204030204" pitchFamily="34" charset="0"/>
                <a:ea typeface="Calibri" panose="020F0502020204030204" pitchFamily="34" charset="0"/>
                <a:cs typeface="Times New Roman" panose="02020603050405020304" pitchFamily="18" charset="0"/>
              </a:rPr>
              <a:t>to animate in the examples of Award entries </a:t>
            </a:r>
          </a:p>
          <a:p>
            <a:pPr defTabSz="990752">
              <a:defRPr/>
            </a:pPr>
            <a:r>
              <a:rPr lang="en-IE" b="0" dirty="0"/>
              <a:t>Read the narrative provided for each entry and comment on content focus (Irish Aid’s work to progress the Global Goals in different countries around our world) and the format of the entries (St Brigid’s BNS = PowerPoint and poster; St Fiachra’s SNS = animation; Barnacarroll NS = crossword puzzle).</a:t>
            </a:r>
          </a:p>
          <a:p>
            <a:pPr>
              <a:lnSpc>
                <a:spcPct val="107000"/>
              </a:lnSpc>
              <a:spcAft>
                <a:spcPts val="867"/>
              </a:spcAft>
            </a:pPr>
            <a:endParaRPr lang="en-IE" i="1" dirty="0">
              <a:effectLst/>
              <a:ea typeface="Calibri" panose="020F0502020204030204" pitchFamily="34" charset="0"/>
              <a:cs typeface="Times New Roman" panose="02020603050405020304" pitchFamily="18" charset="0"/>
            </a:endParaRPr>
          </a:p>
          <a:p>
            <a:pPr>
              <a:lnSpc>
                <a:spcPct val="107000"/>
              </a:lnSpc>
              <a:spcAft>
                <a:spcPts val="867"/>
              </a:spcAft>
            </a:pPr>
            <a:r>
              <a:rPr lang="en-IE" i="1" dirty="0">
                <a:effectLst/>
                <a:ea typeface="Calibri" panose="020F0502020204030204" pitchFamily="34" charset="0"/>
                <a:cs typeface="Times New Roman" panose="02020603050405020304" pitchFamily="18" charset="0"/>
              </a:rPr>
              <a:t>Our entry can be in any format.  This means we can enter short stories, poems, surveys, video of a performance, posters or something else.  So, get your thinking caps on!  </a:t>
            </a:r>
            <a:endParaRPr lang="en-IE" dirty="0">
              <a:effectLst/>
              <a:ea typeface="Calibri" panose="020F0502020204030204" pitchFamily="34" charset="0"/>
              <a:cs typeface="Times New Roman" panose="02020603050405020304" pitchFamily="18" charset="0"/>
            </a:endParaRPr>
          </a:p>
          <a:p>
            <a:pPr>
              <a:lnSpc>
                <a:spcPct val="107000"/>
              </a:lnSpc>
              <a:spcAft>
                <a:spcPts val="867"/>
              </a:spcAft>
            </a:pPr>
            <a:endParaRPr lang="en-IE" i="1" dirty="0">
              <a:effectLst/>
              <a:ea typeface="Calibri" panose="020F0502020204030204" pitchFamily="34" charset="0"/>
              <a:cs typeface="Times New Roman" panose="02020603050405020304" pitchFamily="18" charset="0"/>
            </a:endParaRPr>
          </a:p>
          <a:p>
            <a:pPr>
              <a:lnSpc>
                <a:spcPct val="107000"/>
              </a:lnSpc>
              <a:spcAft>
                <a:spcPts val="867"/>
              </a:spcAft>
            </a:pPr>
            <a:r>
              <a:rPr lang="en-IE" i="1" dirty="0">
                <a:effectLst/>
                <a:ea typeface="Calibri" panose="020F0502020204030204" pitchFamily="34" charset="0"/>
                <a:cs typeface="Times New Roman" panose="02020603050405020304" pitchFamily="18" charset="0"/>
              </a:rPr>
              <a:t>We can take as much or as little time as we like to create our entry and we can enter more than once.   </a:t>
            </a:r>
            <a:endParaRPr lang="en-IE" dirty="0">
              <a:effectLst/>
              <a:ea typeface="Calibri" panose="020F0502020204030204" pitchFamily="34" charset="0"/>
              <a:cs typeface="Times New Roman" panose="02020603050405020304" pitchFamily="18" charset="0"/>
            </a:endParaRPr>
          </a:p>
          <a:p>
            <a:pPr>
              <a:lnSpc>
                <a:spcPct val="107000"/>
              </a:lnSpc>
              <a:spcAft>
                <a:spcPts val="867"/>
              </a:spcAft>
            </a:pPr>
            <a:endParaRPr lang="en-IE" i="1" dirty="0">
              <a:effectLst/>
              <a:ea typeface="Calibri" panose="020F0502020204030204" pitchFamily="34" charset="0"/>
              <a:cs typeface="Times New Roman" panose="02020603050405020304" pitchFamily="18" charset="0"/>
            </a:endParaRPr>
          </a:p>
          <a:p>
            <a:pPr defTabSz="990752">
              <a:lnSpc>
                <a:spcPct val="107000"/>
              </a:lnSpc>
              <a:spcAft>
                <a:spcPts val="867"/>
              </a:spcAft>
              <a:defRPr/>
            </a:pPr>
            <a:r>
              <a:rPr lang="en-IE" i="1" dirty="0">
                <a:effectLst/>
                <a:ea typeface="Calibri" panose="020F0502020204030204" pitchFamily="34" charset="0"/>
                <a:cs typeface="Times New Roman" panose="02020603050405020304" pitchFamily="18" charset="0"/>
              </a:rPr>
              <a:t>For entering we will get a certificate of participation.  Our entry might be published in one of the online </a:t>
            </a:r>
            <a:r>
              <a:rPr lang="en-IE" b="1" i="1" dirty="0">
                <a:effectLst/>
                <a:ea typeface="Calibri" panose="020F0502020204030204" pitchFamily="34" charset="0"/>
                <a:cs typeface="Times New Roman" panose="02020603050405020304" pitchFamily="18" charset="0"/>
              </a:rPr>
              <a:t>Global Goal Getters magazines, by kids, for kids</a:t>
            </a:r>
            <a:r>
              <a:rPr lang="en-IE" i="1" dirty="0">
                <a:effectLst/>
                <a:ea typeface="Calibri" panose="020F0502020204030204" pitchFamily="34" charset="0"/>
                <a:cs typeface="Times New Roman" panose="02020603050405020304" pitchFamily="18" charset="0"/>
              </a:rPr>
              <a:t>.  In June 2023, the teachers/pupils with the best entries will be invited to a National Awards final and their work will appear in the </a:t>
            </a:r>
            <a:r>
              <a:rPr lang="en-IE" b="1" i="1" dirty="0">
                <a:effectLst/>
                <a:ea typeface="Calibri" panose="020F0502020204030204" pitchFamily="34" charset="0"/>
                <a:cs typeface="Times New Roman" panose="02020603050405020304" pitchFamily="18" charset="0"/>
              </a:rPr>
              <a:t>Global Goal Getters Annual</a:t>
            </a:r>
            <a:r>
              <a:rPr lang="en-IE" i="1" dirty="0">
                <a:effectLst/>
                <a:ea typeface="Calibri" panose="020F0502020204030204" pitchFamily="34" charset="0"/>
                <a:cs typeface="Times New Roman" panose="02020603050405020304" pitchFamily="18" charset="0"/>
              </a:rPr>
              <a:t>, online and as an insert in a national newspaper. </a:t>
            </a:r>
            <a:r>
              <a:rPr lang="en-IE" sz="1300" i="1" dirty="0">
                <a:latin typeface="Calibri" panose="020F0502020204030204" pitchFamily="34" charset="0"/>
                <a:ea typeface="Calibri" panose="020F0502020204030204" pitchFamily="34" charset="0"/>
                <a:cs typeface="Calibri" panose="020F0502020204030204" pitchFamily="34" charset="0"/>
              </a:rPr>
              <a:t>Each winner will receive copies of the Global Goal Getters Annual and a plaque or trophy for their school. </a:t>
            </a:r>
            <a:endParaRPr lang="en-IE" sz="13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67"/>
              </a:spcAft>
            </a:pPr>
            <a:r>
              <a:rPr lang="en-IE" sz="2000" b="1">
                <a:latin typeface="Calibri" panose="020F0502020204030204" pitchFamily="34" charset="0"/>
                <a:ea typeface="Times New Roman" panose="02020603050405020304" pitchFamily="18" charset="0"/>
                <a:cs typeface="Calibri" panose="020F0502020204030204" pitchFamily="34" charset="0"/>
              </a:rPr>
              <a:t> </a:t>
            </a:r>
            <a:endParaRPr lang="en-IE" dirty="0">
              <a:effectLst/>
              <a:ea typeface="Calibri" panose="020F0502020204030204" pitchFamily="34" charset="0"/>
              <a:cs typeface="Times New Roman" panose="02020603050405020304" pitchFamily="18" charset="0"/>
            </a:endParaRPr>
          </a:p>
          <a:p>
            <a:pPr>
              <a:lnSpc>
                <a:spcPct val="107000"/>
              </a:lnSpc>
              <a:spcAft>
                <a:spcPts val="867"/>
              </a:spcAft>
            </a:pPr>
            <a:r>
              <a:rPr lang="en-IE" dirty="0">
                <a:effectLst/>
                <a:ea typeface="Calibri" panose="020F0502020204030204" pitchFamily="34" charset="0"/>
                <a:cs typeface="Times New Roman" panose="02020603050405020304" pitchFamily="18" charset="0"/>
              </a:rPr>
              <a:t>For more information and entry details for the Our World Irish Aid Awards see: </a:t>
            </a:r>
            <a:r>
              <a:rPr lang="en-IE" u="sng" dirty="0">
                <a:solidFill>
                  <a:srgbClr val="0563C1"/>
                </a:solidFill>
                <a:effectLst/>
                <a:ea typeface="Calibri" panose="020F0502020204030204" pitchFamily="34" charset="0"/>
                <a:cs typeface="Times New Roman" panose="02020603050405020304" pitchFamily="18" charset="0"/>
                <a:hlinkClick r:id="rId3"/>
              </a:rPr>
              <a:t>www.ourworldirishaidawards.ie</a:t>
            </a:r>
            <a:r>
              <a:rPr lang="en-IE" dirty="0">
                <a:effectLst/>
                <a:ea typeface="Calibri" panose="020F0502020204030204" pitchFamily="34" charset="0"/>
                <a:cs typeface="Times New Roman" panose="02020603050405020304" pitchFamily="18" charset="0"/>
              </a:rPr>
              <a:t>  </a:t>
            </a:r>
          </a:p>
          <a:p>
            <a:pPr defTabSz="990752">
              <a:defRPr/>
            </a:pPr>
            <a:endParaRPr lang="en-IE" b="0" dirty="0"/>
          </a:p>
        </p:txBody>
      </p:sp>
      <p:sp>
        <p:nvSpPr>
          <p:cNvPr id="4" name="Slide Number Placeholder 3"/>
          <p:cNvSpPr>
            <a:spLocks noGrp="1"/>
          </p:cNvSpPr>
          <p:nvPr>
            <p:ph type="sldNum" sz="quarter" idx="5"/>
          </p:nvPr>
        </p:nvSpPr>
        <p:spPr/>
        <p:txBody>
          <a:bodyPr/>
          <a:lstStyle/>
          <a:p>
            <a:fld id="{DDD419F4-D791-41E3-8F48-C57B6378CBDD}" type="slidenum">
              <a:rPr lang="en-IE" smtClean="0"/>
              <a:t>10</a:t>
            </a:fld>
            <a:endParaRPr lang="en-IE" dirty="0"/>
          </a:p>
        </p:txBody>
      </p:sp>
    </p:spTree>
    <p:extLst>
      <p:ext uri="{BB962C8B-B14F-4D97-AF65-F5344CB8AC3E}">
        <p14:creationId xmlns:p14="http://schemas.microsoft.com/office/powerpoint/2010/main" val="126224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b="1" dirty="0">
                <a:latin typeface="Calibri" panose="020F0502020204030204" pitchFamily="34" charset="0"/>
                <a:ea typeface="Times New Roman" panose="02020603050405020304" pitchFamily="18" charset="0"/>
              </a:rPr>
              <a:t>Teacher notes: Reflection on learning (3 animations at * Click – 2 come in one after another on the 2</a:t>
            </a:r>
            <a:r>
              <a:rPr lang="en-IE" sz="1300" b="1" baseline="30000" dirty="0">
                <a:latin typeface="Calibri" panose="020F0502020204030204" pitchFamily="34" charset="0"/>
                <a:ea typeface="Times New Roman" panose="02020603050405020304" pitchFamily="18" charset="0"/>
              </a:rPr>
              <a:t>nd</a:t>
            </a:r>
            <a:r>
              <a:rPr lang="en-IE" sz="1300" b="1" dirty="0">
                <a:latin typeface="Calibri" panose="020F0502020204030204" pitchFamily="34" charset="0"/>
                <a:ea typeface="Times New Roman" panose="02020603050405020304" pitchFamily="18" charset="0"/>
              </a:rPr>
              <a:t> Click)</a:t>
            </a:r>
            <a:endParaRPr lang="en-IE" sz="1300" dirty="0">
              <a:latin typeface="Times New Roman" panose="02020603050405020304" pitchFamily="18" charset="0"/>
              <a:ea typeface="Times New Roman" panose="02020603050405020304" pitchFamily="18" charset="0"/>
            </a:endParaRPr>
          </a:p>
          <a:p>
            <a:r>
              <a:rPr lang="en-IE" sz="1300" dirty="0">
                <a:latin typeface="Calibri" panose="020F0502020204030204" pitchFamily="34" charset="0"/>
                <a:ea typeface="Times New Roman" panose="02020603050405020304" pitchFamily="18" charset="0"/>
              </a:rPr>
              <a:t> </a:t>
            </a:r>
            <a:endParaRPr lang="en-IE" sz="1300" dirty="0">
              <a:latin typeface="Times New Roman" panose="02020603050405020304" pitchFamily="18" charset="0"/>
              <a:ea typeface="Times New Roman" panose="02020603050405020304" pitchFamily="18" charset="0"/>
            </a:endParaRPr>
          </a:p>
          <a:p>
            <a:pPr>
              <a:lnSpc>
                <a:spcPct val="107000"/>
              </a:lnSpc>
              <a:spcAft>
                <a:spcPts val="867"/>
              </a:spcAft>
            </a:pPr>
            <a:r>
              <a:rPr lang="en-IE" sz="1300" i="1" dirty="0">
                <a:latin typeface="Calibri" panose="020F0502020204030204" pitchFamily="34" charset="0"/>
                <a:ea typeface="Calibri" panose="020F0502020204030204" pitchFamily="34" charset="0"/>
                <a:cs typeface="Times New Roman" panose="02020603050405020304" pitchFamily="18" charset="0"/>
              </a:rPr>
              <a:t>Let’s take a few minutes to think about what we have learned in this lesson.  </a:t>
            </a:r>
            <a:endParaRPr lang="en-IE"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13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1300" i="1" dirty="0">
                <a:latin typeface="Calibri" panose="020F0502020204030204" pitchFamily="34" charset="0"/>
                <a:ea typeface="Calibri" panose="020F0502020204030204" pitchFamily="34" charset="0"/>
                <a:cs typeface="Times New Roman" panose="02020603050405020304" pitchFamily="18" charset="0"/>
              </a:rPr>
              <a:t>Imagine you are playing basketball.  </a:t>
            </a:r>
            <a:endParaRPr lang="en-IE"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13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1300" i="1" dirty="0">
                <a:latin typeface="Calibri" panose="020F0502020204030204" pitchFamily="34" charset="0"/>
                <a:ea typeface="Calibri" panose="020F0502020204030204" pitchFamily="34" charset="0"/>
                <a:cs typeface="Times New Roman" panose="02020603050405020304" pitchFamily="18" charset="0"/>
              </a:rPr>
              <a:t>As each of the learning intentions for this lesson appear on the board, you should mime:</a:t>
            </a:r>
            <a:endParaRPr lang="en-IE" sz="1300"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endParaRPr lang="en-IE" sz="1300" i="1"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en-IE" sz="1300" i="1" dirty="0">
                <a:latin typeface="Calibri" panose="020F0502020204030204" pitchFamily="34" charset="0"/>
                <a:ea typeface="Calibri" panose="020F0502020204030204" pitchFamily="34" charset="0"/>
                <a:cs typeface="Times New Roman" panose="02020603050405020304" pitchFamily="18" charset="0"/>
              </a:rPr>
              <a:t>Shooting and scoring the winning basket in the match – if you are happy that you have learned</a:t>
            </a:r>
            <a:endParaRPr lang="en-IE"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13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1300" b="1" dirty="0">
                <a:latin typeface="Calibri" panose="020F0502020204030204" pitchFamily="34" charset="0"/>
                <a:ea typeface="Calibri" panose="020F0502020204030204" pitchFamily="34" charset="0"/>
                <a:cs typeface="Times New Roman" panose="02020603050405020304" pitchFamily="18" charset="0"/>
              </a:rPr>
              <a:t>* Click</a:t>
            </a:r>
            <a:r>
              <a:rPr lang="en-IE" sz="1300" dirty="0">
                <a:latin typeface="Calibri" panose="020F0502020204030204" pitchFamily="34" charset="0"/>
                <a:ea typeface="Calibri" panose="020F0502020204030204" pitchFamily="34" charset="0"/>
                <a:cs typeface="Times New Roman" panose="02020603050405020304" pitchFamily="18" charset="0"/>
              </a:rPr>
              <a:t> to animate the ball dropping into the net to demonstrate what you mean</a:t>
            </a:r>
          </a:p>
          <a:p>
            <a:pPr marL="371532" indent="-371532">
              <a:lnSpc>
                <a:spcPct val="107000"/>
              </a:lnSpc>
              <a:spcAft>
                <a:spcPts val="867"/>
              </a:spcAft>
              <a:buFont typeface="Arial" panose="020B0604020202020204" pitchFamily="34" charset="0"/>
              <a:buChar char="•"/>
              <a:tabLst>
                <a:tab pos="495376" algn="l"/>
              </a:tabLst>
            </a:pPr>
            <a:endParaRPr lang="en-IE" sz="1300" i="1" dirty="0">
              <a:latin typeface="Calibri" panose="020F0502020204030204" pitchFamily="34" charset="0"/>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en-IE" sz="1300" i="1" dirty="0">
                <a:latin typeface="Calibri" panose="020F0502020204030204" pitchFamily="34" charset="0"/>
                <a:ea typeface="Calibri" panose="020F0502020204030204" pitchFamily="34" charset="0"/>
                <a:cs typeface="Times New Roman" panose="02020603050405020304" pitchFamily="18" charset="0"/>
              </a:rPr>
              <a:t>Dribbling the ball – if you still need a little support from either myself or your classmates to be able to say that you have learned </a:t>
            </a:r>
            <a:endParaRPr lang="en-IE"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1300" b="1" dirty="0">
                <a:latin typeface="Calibri" panose="020F0502020204030204" pitchFamily="34" charset="0"/>
                <a:ea typeface="Calibri" panose="020F0502020204030204" pitchFamily="34" charset="0"/>
                <a:cs typeface="Times New Roman" panose="02020603050405020304" pitchFamily="18" charset="0"/>
              </a:rPr>
              <a:t>* Click</a:t>
            </a:r>
            <a:r>
              <a:rPr lang="en-IE" sz="1300" dirty="0">
                <a:latin typeface="Calibri" panose="020F0502020204030204" pitchFamily="34" charset="0"/>
                <a:ea typeface="Calibri" panose="020F0502020204030204" pitchFamily="34" charset="0"/>
                <a:cs typeface="Times New Roman" panose="02020603050405020304" pitchFamily="18" charset="0"/>
              </a:rPr>
              <a:t> to animate each of the learning intentions for this lesson, reading each aloud as they appear.</a:t>
            </a:r>
          </a:p>
          <a:p>
            <a:pPr>
              <a:lnSpc>
                <a:spcPct val="107000"/>
              </a:lnSpc>
              <a:spcAft>
                <a:spcPts val="867"/>
              </a:spcAft>
            </a:pPr>
            <a:endParaRPr lang="en-IE"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1300" dirty="0">
                <a:latin typeface="Calibri" panose="020F0502020204030204" pitchFamily="34" charset="0"/>
                <a:ea typeface="Calibri" panose="020F0502020204030204" pitchFamily="34" charset="0"/>
                <a:cs typeface="Times New Roman" panose="02020603050405020304" pitchFamily="18" charset="0"/>
              </a:rPr>
              <a:t> Observe pupils to see who might need some extra support.  </a:t>
            </a:r>
          </a:p>
          <a:p>
            <a:pPr>
              <a:lnSpc>
                <a:spcPct val="107000"/>
              </a:lnSpc>
              <a:spcAft>
                <a:spcPts val="867"/>
              </a:spcAft>
            </a:pPr>
            <a:endParaRPr lang="en-IE" sz="13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1300" i="1" dirty="0">
                <a:latin typeface="Calibri" panose="020F0502020204030204" pitchFamily="34" charset="0"/>
                <a:ea typeface="Calibri" panose="020F0502020204030204" pitchFamily="34" charset="0"/>
                <a:cs typeface="Times New Roman" panose="02020603050405020304" pitchFamily="18" charset="0"/>
              </a:rPr>
              <a:t>You have all done an amazing job and are all fantastic Global Goal Getters.</a:t>
            </a:r>
            <a:endParaRPr lang="en-IE"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11</a:t>
            </a:fld>
            <a:endParaRPr lang="en-IE" dirty="0"/>
          </a:p>
        </p:txBody>
      </p:sp>
    </p:spTree>
    <p:extLst>
      <p:ext uri="{BB962C8B-B14F-4D97-AF65-F5344CB8AC3E}">
        <p14:creationId xmlns:p14="http://schemas.microsoft.com/office/powerpoint/2010/main" val="206962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lnSpc>
                <a:spcPct val="107000"/>
              </a:lnSpc>
              <a:spcAft>
                <a:spcPts val="867"/>
              </a:spcAft>
              <a:defRPr/>
            </a:pPr>
            <a:r>
              <a:rPr lang="en-IE" b="1" dirty="0"/>
              <a:t>Teacher notes: Idea for an Awards entry (no animations)</a:t>
            </a:r>
          </a:p>
          <a:p>
            <a:pPr>
              <a:lnSpc>
                <a:spcPct val="107000"/>
              </a:lnSpc>
              <a:spcAft>
                <a:spcPts val="867"/>
              </a:spcAft>
            </a:pPr>
            <a:endParaRPr lang="en-IE" i="1" dirty="0">
              <a:effectLst/>
              <a:ea typeface="Calibri" panose="020F0502020204030204" pitchFamily="34" charset="0"/>
              <a:cs typeface="Times New Roman" panose="02020603050405020304" pitchFamily="18" charset="0"/>
            </a:endParaRPr>
          </a:p>
          <a:p>
            <a:pPr>
              <a:lnSpc>
                <a:spcPct val="107000"/>
              </a:lnSpc>
              <a:spcAft>
                <a:spcPts val="867"/>
              </a:spcAft>
            </a:pPr>
            <a:r>
              <a:rPr lang="en-IE" i="1" dirty="0">
                <a:effectLst/>
                <a:ea typeface="Calibri" panose="020F0502020204030204" pitchFamily="34" charset="0"/>
                <a:cs typeface="Times New Roman" panose="02020603050405020304" pitchFamily="18" charset="0"/>
              </a:rPr>
              <a:t>Create a wordsearch (10 rows and 10 columns) based on what you have learned about the work of Irish Aid to progress the Global Goals in different countries around our world. </a:t>
            </a:r>
          </a:p>
          <a:p>
            <a:pPr>
              <a:lnSpc>
                <a:spcPct val="107000"/>
              </a:lnSpc>
              <a:spcAft>
                <a:spcPts val="867"/>
              </a:spcAft>
            </a:pPr>
            <a:endParaRPr lang="en-IE" i="1" dirty="0">
              <a:effectLst/>
              <a:ea typeface="Calibri" panose="020F0502020204030204" pitchFamily="34" charset="0"/>
              <a:cs typeface="Times New Roman" panose="02020603050405020304" pitchFamily="18" charset="0"/>
            </a:endParaRPr>
          </a:p>
          <a:p>
            <a:pPr>
              <a:lnSpc>
                <a:spcPct val="107000"/>
              </a:lnSpc>
              <a:spcAft>
                <a:spcPts val="867"/>
              </a:spcAft>
            </a:pPr>
            <a:r>
              <a:rPr lang="en-IE" i="1" dirty="0">
                <a:effectLst/>
                <a:ea typeface="Calibri" panose="020F0502020204030204" pitchFamily="34" charset="0"/>
                <a:cs typeface="Times New Roman" panose="02020603050405020304" pitchFamily="18" charset="0"/>
              </a:rPr>
              <a:t>Here’s some questions to help you remember everything you have learned so far.</a:t>
            </a:r>
            <a:endParaRPr lang="en-IE" dirty="0">
              <a:effectLst/>
              <a:ea typeface="Calibri" panose="020F0502020204030204" pitchFamily="34" charset="0"/>
              <a:cs typeface="Times New Roman" panose="02020603050405020304" pitchFamily="18" charset="0"/>
            </a:endParaRPr>
          </a:p>
          <a:p>
            <a:pPr>
              <a:lnSpc>
                <a:spcPct val="107000"/>
              </a:lnSpc>
              <a:spcAft>
                <a:spcPts val="867"/>
              </a:spcAft>
            </a:pPr>
            <a:endParaRPr lang="en-IE" dirty="0">
              <a:effectLst/>
              <a:ea typeface="Calibri" panose="020F0502020204030204" pitchFamily="34" charset="0"/>
              <a:cs typeface="Times New Roman" panose="02020603050405020304" pitchFamily="18" charset="0"/>
            </a:endParaRPr>
          </a:p>
          <a:p>
            <a:pPr marL="371532" indent="-371532">
              <a:lnSpc>
                <a:spcPct val="107000"/>
              </a:lnSpc>
              <a:spcAft>
                <a:spcPts val="867"/>
              </a:spcAft>
              <a:buFont typeface="Arial" panose="020B0604020202020204" pitchFamily="34" charset="0"/>
              <a:buChar char="•"/>
              <a:tabLst>
                <a:tab pos="495376" algn="l"/>
              </a:tabLst>
            </a:pPr>
            <a:r>
              <a:rPr lang="en-IE" i="1" dirty="0">
                <a:effectLst/>
                <a:ea typeface="Calibri" panose="020F0502020204030204" pitchFamily="34" charset="0"/>
                <a:cs typeface="Times New Roman" panose="02020603050405020304" pitchFamily="18" charset="0"/>
              </a:rPr>
              <a:t>What exactly is Irish Aid?</a:t>
            </a:r>
          </a:p>
          <a:p>
            <a:pPr marL="371532" indent="-371532" defTabSz="990752">
              <a:lnSpc>
                <a:spcPct val="107000"/>
              </a:lnSpc>
              <a:spcAft>
                <a:spcPts val="867"/>
              </a:spcAft>
              <a:buFont typeface="Arial" panose="020B0604020202020204" pitchFamily="34" charset="0"/>
              <a:buChar char="•"/>
              <a:tabLst>
                <a:tab pos="495376" algn="l"/>
              </a:tabLst>
              <a:defRPr/>
            </a:pPr>
            <a:r>
              <a:rPr lang="en-IE" i="1" dirty="0">
                <a:effectLst/>
                <a:ea typeface="Calibri" panose="020F0502020204030204" pitchFamily="34" charset="0"/>
                <a:cs typeface="Times New Roman" panose="02020603050405020304" pitchFamily="18" charset="0"/>
              </a:rPr>
              <a:t>What other groups or organisations does Irish Aid work with?</a:t>
            </a:r>
          </a:p>
          <a:p>
            <a:pPr marL="371532" indent="-371532">
              <a:lnSpc>
                <a:spcPct val="107000"/>
              </a:lnSpc>
              <a:spcAft>
                <a:spcPts val="867"/>
              </a:spcAft>
              <a:buFont typeface="Arial" panose="020B0604020202020204" pitchFamily="34" charset="0"/>
              <a:buChar char="•"/>
              <a:tabLst>
                <a:tab pos="495376" algn="l"/>
              </a:tabLst>
            </a:pPr>
            <a:r>
              <a:rPr lang="en-IE" i="1" dirty="0">
                <a:effectLst/>
                <a:ea typeface="Calibri" panose="020F0502020204030204" pitchFamily="34" charset="0"/>
                <a:cs typeface="Times New Roman" panose="02020603050405020304" pitchFamily="18" charset="0"/>
              </a:rPr>
              <a:t>Can you name any of the countries where Irish Aid works?</a:t>
            </a:r>
          </a:p>
          <a:p>
            <a:pPr marL="371532" indent="-371532">
              <a:lnSpc>
                <a:spcPct val="107000"/>
              </a:lnSpc>
              <a:spcAft>
                <a:spcPts val="867"/>
              </a:spcAft>
              <a:buFont typeface="Arial" panose="020B0604020202020204" pitchFamily="34" charset="0"/>
              <a:buChar char="•"/>
              <a:tabLst>
                <a:tab pos="495376" algn="l"/>
              </a:tabLst>
            </a:pPr>
            <a:r>
              <a:rPr lang="en-IE" i="1" dirty="0">
                <a:effectLst/>
                <a:ea typeface="Calibri" panose="020F0502020204030204" pitchFamily="34" charset="0"/>
                <a:cs typeface="Times New Roman" panose="02020603050405020304" pitchFamily="18" charset="0"/>
              </a:rPr>
              <a:t>What kind of work does Irish Aid support?</a:t>
            </a:r>
          </a:p>
          <a:p>
            <a:pPr marL="371532" indent="-371532">
              <a:lnSpc>
                <a:spcPct val="107000"/>
              </a:lnSpc>
              <a:spcAft>
                <a:spcPts val="867"/>
              </a:spcAft>
              <a:buFont typeface="Arial" panose="020B0604020202020204" pitchFamily="34" charset="0"/>
              <a:buChar char="•"/>
              <a:tabLst>
                <a:tab pos="495376" algn="l"/>
              </a:tabLst>
            </a:pPr>
            <a:r>
              <a:rPr lang="en-IE" i="1" dirty="0">
                <a:effectLst/>
                <a:ea typeface="Calibri" panose="020F0502020204030204" pitchFamily="34" charset="0"/>
                <a:cs typeface="Times New Roman" panose="02020603050405020304" pitchFamily="18" charset="0"/>
              </a:rPr>
              <a:t>What Global Goals can you link to the work that Irish Aid supports?</a:t>
            </a:r>
            <a:endParaRPr lang="en-IE" dirty="0">
              <a:effectLst/>
              <a:ea typeface="Calibri" panose="020F0502020204030204" pitchFamily="34" charset="0"/>
              <a:cs typeface="Times New Roman" panose="02020603050405020304" pitchFamily="18" charset="0"/>
            </a:endParaRPr>
          </a:p>
          <a:p>
            <a:pPr>
              <a:lnSpc>
                <a:spcPct val="107000"/>
              </a:lnSpc>
              <a:spcAft>
                <a:spcPts val="867"/>
              </a:spcAft>
            </a:pPr>
            <a:endParaRPr lang="en-IE" i="1" dirty="0">
              <a:effectLst/>
              <a:ea typeface="Calibri" panose="020F0502020204030204" pitchFamily="34" charset="0"/>
              <a:cs typeface="Times New Roman" panose="02020603050405020304" pitchFamily="18" charset="0"/>
            </a:endParaRPr>
          </a:p>
          <a:p>
            <a:pPr>
              <a:lnSpc>
                <a:spcPct val="107000"/>
              </a:lnSpc>
              <a:spcAft>
                <a:spcPts val="867"/>
              </a:spcAft>
            </a:pPr>
            <a:r>
              <a:rPr lang="en-IE" i="1" dirty="0">
                <a:effectLst/>
                <a:ea typeface="Calibri" panose="020F0502020204030204" pitchFamily="34" charset="0"/>
                <a:cs typeface="Times New Roman" panose="02020603050405020304" pitchFamily="18" charset="0"/>
              </a:rPr>
              <a:t>Why not get a friend or family member to give your wordsearch a go?</a:t>
            </a:r>
          </a:p>
          <a:p>
            <a:pPr>
              <a:lnSpc>
                <a:spcPct val="107000"/>
              </a:lnSpc>
              <a:spcAft>
                <a:spcPts val="867"/>
              </a:spcAft>
            </a:pPr>
            <a:endParaRPr lang="en-IE" i="1" dirty="0">
              <a:effectLst/>
              <a:ea typeface="Calibri" panose="020F0502020204030204" pitchFamily="34" charset="0"/>
              <a:cs typeface="Times New Roman" panose="02020603050405020304" pitchFamily="18" charset="0"/>
            </a:endParaRPr>
          </a:p>
          <a:p>
            <a:pPr>
              <a:lnSpc>
                <a:spcPct val="107000"/>
              </a:lnSpc>
              <a:spcAft>
                <a:spcPts val="867"/>
              </a:spcAft>
            </a:pPr>
            <a:r>
              <a:rPr lang="en-IE" i="1" dirty="0">
                <a:effectLst/>
                <a:ea typeface="Calibri" panose="020F0502020204030204" pitchFamily="34" charset="0"/>
                <a:cs typeface="Times New Roman" panose="02020603050405020304" pitchFamily="18" charset="0"/>
              </a:rPr>
              <a:t>Ask your teacher to send us your wordsearch </a:t>
            </a:r>
            <a:r>
              <a:rPr lang="en-IE" i="0" dirty="0">
                <a:effectLst/>
                <a:ea typeface="Calibri" panose="020F0502020204030204" pitchFamily="34" charset="0"/>
                <a:cs typeface="Times New Roman" panose="02020603050405020304" pitchFamily="18" charset="0"/>
              </a:rPr>
              <a:t>(entry details on www.ourworldirishaidawards.ie).  </a:t>
            </a:r>
            <a:r>
              <a:rPr lang="en-GB" i="1" dirty="0">
                <a:solidFill>
                  <a:srgbClr val="000000"/>
                </a:solidFill>
                <a:effectLst/>
                <a:ea typeface="Calibri" panose="020F0502020204030204" pitchFamily="34" charset="0"/>
              </a:rPr>
              <a:t>You never know, your work might be published in one of the 2023 online </a:t>
            </a:r>
            <a:r>
              <a:rPr lang="en-GB" b="1" i="0" dirty="0">
                <a:solidFill>
                  <a:srgbClr val="000000"/>
                </a:solidFill>
                <a:effectLst/>
                <a:ea typeface="Calibri" panose="020F0502020204030204" pitchFamily="34" charset="0"/>
              </a:rPr>
              <a:t>Global Goal Getters</a:t>
            </a:r>
            <a:r>
              <a:rPr lang="en-GB" i="0" dirty="0">
                <a:solidFill>
                  <a:srgbClr val="000000"/>
                </a:solidFill>
                <a:effectLst/>
                <a:ea typeface="Calibri" panose="020F0502020204030204" pitchFamily="34" charset="0"/>
              </a:rPr>
              <a:t> </a:t>
            </a:r>
            <a:r>
              <a:rPr lang="en-GB" b="1" i="0" dirty="0">
                <a:solidFill>
                  <a:srgbClr val="000000"/>
                </a:solidFill>
                <a:effectLst/>
                <a:ea typeface="Calibri" panose="020F0502020204030204" pitchFamily="34" charset="0"/>
              </a:rPr>
              <a:t>magazines, by kids for kids</a:t>
            </a:r>
            <a:r>
              <a:rPr lang="en-GB" i="1" dirty="0">
                <a:solidFill>
                  <a:srgbClr val="000000"/>
                </a:solidFill>
                <a:effectLst/>
                <a:ea typeface="Calibri" panose="020F0502020204030204" pitchFamily="34" charset="0"/>
              </a:rPr>
              <a:t>.</a:t>
            </a:r>
            <a:endParaRPr lang="en-IE" i="1" dirty="0">
              <a:effectLst/>
              <a:ea typeface="Calibri" panose="020F0502020204030204" pitchFamily="34" charset="0"/>
              <a:cs typeface="Times New Roman" panose="02020603050405020304" pitchFamily="18" charset="0"/>
            </a:endParaRPr>
          </a:p>
          <a:p>
            <a:endParaRPr lang="en-IE" dirty="0"/>
          </a:p>
          <a:p>
            <a:endParaRPr lang="en-IE" dirty="0"/>
          </a:p>
        </p:txBody>
      </p:sp>
      <p:sp>
        <p:nvSpPr>
          <p:cNvPr id="4" name="Slide Number Placeholder 3"/>
          <p:cNvSpPr>
            <a:spLocks noGrp="1"/>
          </p:cNvSpPr>
          <p:nvPr>
            <p:ph type="sldNum" sz="quarter" idx="5"/>
          </p:nvPr>
        </p:nvSpPr>
        <p:spPr/>
        <p:txBody>
          <a:bodyPr/>
          <a:lstStyle/>
          <a:p>
            <a:fld id="{DDD419F4-D791-41E3-8F48-C57B6378CBDD}" type="slidenum">
              <a:rPr lang="en-IE" smtClean="0"/>
              <a:t>12</a:t>
            </a:fld>
            <a:endParaRPr lang="en-IE" dirty="0"/>
          </a:p>
        </p:txBody>
      </p:sp>
    </p:spTree>
    <p:extLst>
      <p:ext uri="{BB962C8B-B14F-4D97-AF65-F5344CB8AC3E}">
        <p14:creationId xmlns:p14="http://schemas.microsoft.com/office/powerpoint/2010/main" val="295281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none</a:t>
            </a:r>
          </a:p>
        </p:txBody>
      </p:sp>
      <p:sp>
        <p:nvSpPr>
          <p:cNvPr id="4" name="Slide Number Placeholder 3"/>
          <p:cNvSpPr>
            <a:spLocks noGrp="1"/>
          </p:cNvSpPr>
          <p:nvPr>
            <p:ph type="sldNum" sz="quarter" idx="5"/>
          </p:nvPr>
        </p:nvSpPr>
        <p:spPr/>
        <p:txBody>
          <a:bodyPr/>
          <a:lstStyle/>
          <a:p>
            <a:fld id="{DDD419F4-D791-41E3-8F48-C57B6378CBDD}" type="slidenum">
              <a:rPr lang="en-IE" smtClean="0"/>
              <a:t>2</a:t>
            </a:fld>
            <a:endParaRPr lang="en-IE" dirty="0"/>
          </a:p>
        </p:txBody>
      </p:sp>
    </p:spTree>
    <p:extLst>
      <p:ext uri="{BB962C8B-B14F-4D97-AF65-F5344CB8AC3E}">
        <p14:creationId xmlns:p14="http://schemas.microsoft.com/office/powerpoint/2010/main" val="259734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Teacher notes: none</a:t>
            </a:r>
          </a:p>
          <a:p>
            <a:endParaRPr lang="en-US" dirty="0"/>
          </a:p>
        </p:txBody>
      </p:sp>
      <p:sp>
        <p:nvSpPr>
          <p:cNvPr id="4" name="Slide Number Placeholder 3"/>
          <p:cNvSpPr>
            <a:spLocks noGrp="1"/>
          </p:cNvSpPr>
          <p:nvPr>
            <p:ph type="sldNum" sz="quarter" idx="5"/>
          </p:nvPr>
        </p:nvSpPr>
        <p:spPr/>
        <p:txBody>
          <a:bodyPr/>
          <a:lstStyle/>
          <a:p>
            <a:fld id="{DDD419F4-D791-41E3-8F48-C57B6378CBDD}" type="slidenum">
              <a:rPr lang="en-IE" smtClean="0"/>
              <a:t>3</a:t>
            </a:fld>
            <a:endParaRPr lang="en-IE" dirty="0"/>
          </a:p>
        </p:txBody>
      </p:sp>
    </p:spTree>
    <p:extLst>
      <p:ext uri="{BB962C8B-B14F-4D97-AF65-F5344CB8AC3E}">
        <p14:creationId xmlns:p14="http://schemas.microsoft.com/office/powerpoint/2010/main" val="6654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en-IE" b="1" dirty="0">
                <a:effectLst/>
                <a:latin typeface="Calibri" panose="020F0502020204030204" pitchFamily="34" charset="0"/>
                <a:ea typeface="Calibri" panose="020F0502020204030204" pitchFamily="34" charset="0"/>
                <a:cs typeface="Times New Roman" panose="02020603050405020304" pitchFamily="18" charset="0"/>
              </a:rPr>
              <a:t>Teacher notes: Learning intentions (2 consecutive animations at * Click)</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b="1" dirty="0">
                <a:effectLst/>
                <a:latin typeface="Calibri" panose="020F0502020204030204" pitchFamily="34" charset="0"/>
                <a:ea typeface="Calibri" panose="020F0502020204030204" pitchFamily="34" charset="0"/>
                <a:cs typeface="Times New Roman" panose="02020603050405020304" pitchFamily="18" charset="0"/>
              </a:rPr>
              <a:t>Sensitivity note</a:t>
            </a:r>
            <a:r>
              <a:rPr lang="en-IE" dirty="0">
                <a:effectLst/>
                <a:latin typeface="Calibri" panose="020F0502020204030204" pitchFamily="34" charset="0"/>
                <a:ea typeface="Calibri" panose="020F0502020204030204" pitchFamily="34" charset="0"/>
                <a:cs typeface="Times New Roman" panose="02020603050405020304" pitchFamily="18" charset="0"/>
              </a:rPr>
              <a:t>: As their teacher, you know your own pupils well.  Please feel free to edit the lesson to best suit the needs in your class.</a:t>
            </a:r>
          </a:p>
          <a:p>
            <a:pPr>
              <a:lnSpc>
                <a:spcPct val="107000"/>
              </a:lnSpc>
              <a:spcAft>
                <a:spcPts val="867"/>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dirty="0">
                <a:effectLst/>
                <a:latin typeface="Calibri" panose="020F0502020204030204" pitchFamily="34" charset="0"/>
                <a:ea typeface="Calibri" panose="020F0502020204030204" pitchFamily="34" charset="0"/>
                <a:cs typeface="Times New Roman" panose="02020603050405020304" pitchFamily="18" charset="0"/>
              </a:rPr>
              <a:t>See also our </a:t>
            </a:r>
            <a:r>
              <a:rPr lang="en-IE" u="sng" dirty="0">
                <a:effectLst/>
                <a:latin typeface="Calibri" panose="020F0502020204030204" pitchFamily="34" charset="0"/>
                <a:ea typeface="Calibri" panose="020F0502020204030204" pitchFamily="34" charset="0"/>
                <a:cs typeface="Times New Roman" panose="02020603050405020304" pitchFamily="18" charset="0"/>
              </a:rPr>
              <a:t>Good Practice Guidelines for teaching about poverty and development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sz="2000" dirty="0">
                <a:latin typeface="Calibri" panose="020F0502020204030204" pitchFamily="34" charset="0"/>
                <a:ea typeface="Calibri" panose="020F0502020204030204" pitchFamily="34" charset="0"/>
                <a:cs typeface="Times New Roman" panose="02020603050405020304" pitchFamily="18" charset="0"/>
              </a:rPr>
              <a:t>in the Teacher’s section of </a:t>
            </a:r>
            <a:r>
              <a:rPr lang="en-IE"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dirty="0">
                <a:effectLst/>
                <a:latin typeface="Calibri" panose="020F0502020204030204" pitchFamily="34" charset="0"/>
                <a:ea typeface="Calibri" panose="020F0502020204030204" pitchFamily="34" charset="0"/>
                <a:cs typeface="Times New Roman" panose="02020603050405020304" pitchFamily="18" charset="0"/>
              </a:rPr>
              <a:t>Ask for volunteers to read the two learning intentions for Lesson Two.</a:t>
            </a:r>
          </a:p>
          <a:p>
            <a:pPr>
              <a:lnSpc>
                <a:spcPct val="107000"/>
              </a:lnSpc>
              <a:spcAft>
                <a:spcPts val="867"/>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effectLst/>
                <a:latin typeface="Calibri" panose="020F0502020204030204" pitchFamily="34" charset="0"/>
                <a:ea typeface="Calibri" panose="020F0502020204030204" pitchFamily="34" charset="0"/>
                <a:cs typeface="Times New Roman" panose="02020603050405020304" pitchFamily="18" charset="0"/>
              </a:rPr>
              <a:t>Click</a:t>
            </a:r>
            <a:r>
              <a:rPr lang="en-IE" dirty="0">
                <a:effectLst/>
                <a:latin typeface="Calibri" panose="020F0502020204030204" pitchFamily="34" charset="0"/>
                <a:ea typeface="Calibri" panose="020F0502020204030204" pitchFamily="34" charset="0"/>
                <a:cs typeface="Times New Roman" panose="02020603050405020304" pitchFamily="18" charset="0"/>
              </a:rPr>
              <a:t> to animate in the learning intentions, one after another.</a:t>
            </a:r>
          </a:p>
          <a:p>
            <a:pPr>
              <a:lnSpc>
                <a:spcPct val="107000"/>
              </a:lnSpc>
              <a:spcAft>
                <a:spcPts val="867"/>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dirty="0">
                <a:effectLst/>
                <a:latin typeface="Calibri" panose="020F0502020204030204" pitchFamily="34" charset="0"/>
                <a:ea typeface="Calibri" panose="020F0502020204030204" pitchFamily="34" charset="0"/>
                <a:cs typeface="Times New Roman" panose="02020603050405020304" pitchFamily="18" charset="0"/>
              </a:rPr>
              <a:t>Check for comprehension of tricky words, explaining as necessary.</a:t>
            </a:r>
          </a:p>
          <a:p>
            <a:pPr>
              <a:lnSpc>
                <a:spcPct val="107000"/>
              </a:lnSpc>
              <a:spcAft>
                <a:spcPts val="867"/>
              </a:spcAft>
            </a:pPr>
            <a:endParaRPr lang="en-IE"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i="1" dirty="0">
                <a:effectLst/>
                <a:latin typeface="Calibri" panose="020F0502020204030204" pitchFamily="34" charset="0"/>
                <a:ea typeface="Calibri" panose="020F0502020204030204" pitchFamily="34" charset="0"/>
                <a:cs typeface="Times New Roman" panose="02020603050405020304" pitchFamily="18" charset="0"/>
              </a:rPr>
              <a:t>This is the second lesson for the 2023 Our World Irish Aid Awards.  It is all about what Irish Aid is and does in different countries to make sure that all people are included, treated fairly and equally</a:t>
            </a:r>
            <a:r>
              <a:rPr lang="en-IE" i="1">
                <a:effectLst/>
                <a:latin typeface="Calibri" panose="020F0502020204030204" pitchFamily="34" charset="0"/>
                <a:ea typeface="Calibri" panose="020F0502020204030204" pitchFamily="34" charset="0"/>
                <a:cs typeface="Times New Roman" panose="02020603050405020304" pitchFamily="18" charset="0"/>
              </a:rPr>
              <a:t>. </a:t>
            </a:r>
            <a:endParaRPr lang="en-IE"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419F4-D791-41E3-8F48-C57B6378CBDD}" type="slidenum">
              <a:rPr lang="en-IE" smtClean="0"/>
              <a:t>4</a:t>
            </a:fld>
            <a:endParaRPr lang="en-IE" dirty="0"/>
          </a:p>
        </p:txBody>
      </p:sp>
    </p:spTree>
    <p:extLst>
      <p:ext uri="{BB962C8B-B14F-4D97-AF65-F5344CB8AC3E}">
        <p14:creationId xmlns:p14="http://schemas.microsoft.com/office/powerpoint/2010/main" val="413278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en-IE" sz="1300" b="1" dirty="0">
                <a:ea typeface="Calibri" panose="020F0502020204030204" pitchFamily="34" charset="0"/>
                <a:cs typeface="Times New Roman" panose="02020603050405020304" pitchFamily="18" charset="0"/>
              </a:rPr>
              <a:t>Teacher notes: Activity 1 (Irish Aid) </a:t>
            </a:r>
            <a:r>
              <a:rPr lang="en-IE" sz="1300" b="1" dirty="0"/>
              <a:t>(3 animations at * Click)</a:t>
            </a:r>
            <a:endParaRPr lang="en-IE" sz="1300" b="1" dirty="0">
              <a:ea typeface="Calibri" panose="020F0502020204030204" pitchFamily="34" charset="0"/>
              <a:cs typeface="Times New Roman" panose="02020603050405020304" pitchFamily="18" charset="0"/>
            </a:endParaRPr>
          </a:p>
          <a:p>
            <a:pPr>
              <a:lnSpc>
                <a:spcPct val="107000"/>
              </a:lnSpc>
              <a:spcAft>
                <a:spcPts val="867"/>
              </a:spcAft>
            </a:pPr>
            <a:endParaRPr lang="en-IE" sz="1300" dirty="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The Government of Ireland has a programme for overseas development cooperation called Irish Aid.  Overseas development cooperation is a tricky term.  It means working to end hunger and poverty and tackle climate change.  Irish Aid does this on behalf of the people of Ireland.  </a:t>
            </a:r>
            <a:r>
              <a:rPr lang="en-GB" sz="2000" i="1" dirty="0">
                <a:latin typeface="Calibri" panose="020F0502020204030204" pitchFamily="34" charset="0"/>
                <a:ea typeface="Calibri" panose="020F0502020204030204" pitchFamily="34" charset="0"/>
                <a:cs typeface="Times New Roman" panose="02020603050405020304" pitchFamily="18" charset="0"/>
              </a:rPr>
              <a:t>For this reason, it is important that we learn about Irish Aid.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GB"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i="1" dirty="0">
                <a:latin typeface="Calibri" panose="020F0502020204030204" pitchFamily="34" charset="0"/>
                <a:ea typeface="Calibri" panose="020F0502020204030204" pitchFamily="34" charset="0"/>
                <a:cs typeface="Times New Roman" panose="02020603050405020304" pitchFamily="18" charset="0"/>
              </a:rPr>
              <a:t>Irish Aid works with international organisations like the United Nations, other governments, with non-governmental organisations (or NGOs, like Concern Worldwide), and with communities, in countries all over our world, to try to make the Global Goals happen, so that everyone is included, treated fairly or equally so that we can all build a better world for our families.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b="1" dirty="0">
                <a:latin typeface="Calibri" panose="020F0502020204030204" pitchFamily="34" charset="0"/>
                <a:ea typeface="Calibri" panose="020F0502020204030204" pitchFamily="34" charset="0"/>
                <a:cs typeface="Times New Roman" panose="02020603050405020304" pitchFamily="18" charset="0"/>
              </a:rPr>
              <a:t>* Click </a:t>
            </a:r>
            <a:r>
              <a:rPr lang="en-IE" sz="2000" dirty="0">
                <a:latin typeface="Calibri" panose="020F0502020204030204" pitchFamily="34" charset="0"/>
                <a:ea typeface="Calibri" panose="020F0502020204030204" pitchFamily="34" charset="0"/>
                <a:cs typeface="Times New Roman" panose="02020603050405020304" pitchFamily="18" charset="0"/>
              </a:rPr>
              <a:t>to animate in the 17 Global Goals gif</a:t>
            </a: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The 17 Global Goals are universal.  This means that they are for everyone, especially the people who are most at risk – those who do not have enough good food or clean water or people who cannot afford to send their children to school or get medical help when they need it.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The fact that the Goals are universal means that people, like you and me, all have a responsibility to do something about the Global Goals. Countries that have more money, like Ireland, should support countries with less, for example, Malawi, so that the Global Goals are progressed.  This is what Irish Aid is trying to do.</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b="1" dirty="0">
                <a:latin typeface="Calibri" panose="020F0502020204030204" pitchFamily="34" charset="0"/>
                <a:ea typeface="Calibri" panose="020F0502020204030204" pitchFamily="34" charset="0"/>
                <a:cs typeface="Times New Roman" panose="02020603050405020304" pitchFamily="18" charset="0"/>
              </a:rPr>
              <a:t>* Click </a:t>
            </a:r>
            <a:r>
              <a:rPr lang="en-GB" sz="2000" dirty="0">
                <a:latin typeface="Calibri" panose="020F0502020204030204" pitchFamily="34" charset="0"/>
                <a:ea typeface="Calibri" panose="020F0502020204030204" pitchFamily="34" charset="0"/>
                <a:cs typeface="Times New Roman" panose="02020603050405020304" pitchFamily="18" charset="0"/>
              </a:rPr>
              <a:t>to animate in the photograph </a:t>
            </a:r>
            <a:r>
              <a:rPr lang="en-IE" sz="2000" dirty="0">
                <a:latin typeface="Calibri" panose="020F0502020204030204" pitchFamily="34" charset="0"/>
                <a:ea typeface="Calibri" panose="020F0502020204030204" pitchFamily="34" charset="0"/>
                <a:cs typeface="Times New Roman" panose="02020603050405020304" pitchFamily="18" charset="0"/>
              </a:rPr>
              <a:t>Mary Joseph</a:t>
            </a:r>
          </a:p>
          <a:p>
            <a:pPr>
              <a:lnSpc>
                <a:spcPct val="107000"/>
              </a:lnSpc>
              <a:spcAft>
                <a:spcPts val="867"/>
              </a:spcAft>
            </a:pPr>
            <a:endParaRPr lang="en-GB"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i="1" dirty="0">
                <a:latin typeface="Calibri" panose="020F0502020204030204" pitchFamily="34" charset="0"/>
                <a:ea typeface="Calibri" panose="020F0502020204030204" pitchFamily="34" charset="0"/>
                <a:cs typeface="Times New Roman" panose="02020603050405020304" pitchFamily="18" charset="0"/>
              </a:rPr>
              <a:t>This is </a:t>
            </a:r>
            <a:r>
              <a:rPr lang="en-IE" sz="2000" i="1" dirty="0">
                <a:latin typeface="Calibri" panose="020F0502020204030204" pitchFamily="34" charset="0"/>
                <a:ea typeface="Calibri" panose="020F0502020204030204" pitchFamily="34" charset="0"/>
                <a:cs typeface="Times New Roman" panose="02020603050405020304" pitchFamily="18" charset="0"/>
              </a:rPr>
              <a:t>Mary Joseph. </a:t>
            </a:r>
            <a:r>
              <a:rPr lang="en-GB" sz="2000" i="1" dirty="0">
                <a:latin typeface="Calibri" panose="020F0502020204030204" pitchFamily="34" charset="0"/>
                <a:ea typeface="Calibri" panose="020F0502020204030204" pitchFamily="34" charset="0"/>
                <a:cs typeface="Times New Roman" panose="02020603050405020304" pitchFamily="18" charset="0"/>
              </a:rPr>
              <a:t>She lives with her husband and two sons in a village in Malawi.  In 2018, Mary Joseph joined an Irish Aid funded programme that is run by Concern Worldwide called </a:t>
            </a:r>
            <a:r>
              <a:rPr lang="en-GB" sz="2000" dirty="0" err="1">
                <a:latin typeface="Calibri" panose="020F0502020204030204" pitchFamily="34" charset="0"/>
                <a:ea typeface="Calibri" panose="020F0502020204030204" pitchFamily="34" charset="0"/>
                <a:cs typeface="Times New Roman" panose="02020603050405020304" pitchFamily="18" charset="0"/>
              </a:rPr>
              <a:t>Tiwoloke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i="1" dirty="0">
                <a:latin typeface="Calibri" panose="020F0502020204030204" pitchFamily="34" charset="0"/>
                <a:ea typeface="Calibri" panose="020F0502020204030204" pitchFamily="34" charset="0"/>
                <a:cs typeface="Times New Roman" panose="02020603050405020304" pitchFamily="18" charset="0"/>
              </a:rPr>
              <a:t>(which means ‘Let’s cross’ in Chichewa, a local language in Malawi).</a:t>
            </a:r>
            <a:r>
              <a:rPr lang="en-GB" sz="2000" dirty="0">
                <a:latin typeface="Calibri" panose="020F0502020204030204" pitchFamily="34" charset="0"/>
                <a:ea typeface="Calibri" panose="020F0502020204030204" pitchFamily="34" charset="0"/>
                <a:cs typeface="Times New Roman" panose="02020603050405020304" pitchFamily="18" charset="0"/>
              </a:rPr>
              <a:t>**</a:t>
            </a:r>
            <a:r>
              <a:rPr lang="en-GB" sz="2000" i="1" dirty="0">
                <a:latin typeface="Calibri" panose="020F0502020204030204" pitchFamily="34" charset="0"/>
                <a:ea typeface="Calibri" panose="020F0502020204030204" pitchFamily="34" charset="0"/>
                <a:cs typeface="Times New Roman" panose="02020603050405020304" pitchFamily="18" charset="0"/>
              </a:rPr>
              <a:t>  Before taking part, Mary Joseph’s family were struggling with poverty and inequality.  Because of her own hard work, the business training and support from the </a:t>
            </a:r>
            <a:r>
              <a:rPr lang="en-GB" sz="2000" dirty="0">
                <a:latin typeface="Calibri" panose="020F0502020204030204" pitchFamily="34" charset="0"/>
                <a:ea typeface="Calibri" panose="020F0502020204030204" pitchFamily="34" charset="0"/>
                <a:cs typeface="Times New Roman" panose="02020603050405020304" pitchFamily="18" charset="0"/>
              </a:rPr>
              <a:t>Tiwoloke </a:t>
            </a:r>
            <a:r>
              <a:rPr lang="en-GB" sz="2000" i="1" dirty="0">
                <a:latin typeface="Calibri" panose="020F0502020204030204" pitchFamily="34" charset="0"/>
                <a:ea typeface="Calibri" panose="020F0502020204030204" pitchFamily="34" charset="0"/>
                <a:cs typeface="Times New Roman" panose="02020603050405020304" pitchFamily="18" charset="0"/>
              </a:rPr>
              <a:t>programme Mary Joseph built a successful shop.  She was able to save to build a new home and buy a bicycle.  </a:t>
            </a:r>
            <a:r>
              <a:rPr lang="en-IE" sz="2000" i="1" dirty="0">
                <a:latin typeface="Calibri" panose="020F0502020204030204" pitchFamily="34" charset="0"/>
                <a:ea typeface="Calibri" panose="020F0502020204030204" pitchFamily="34" charset="0"/>
                <a:cs typeface="Times New Roman" panose="02020603050405020304" pitchFamily="18" charset="0"/>
              </a:rPr>
              <a:t>This is an example of the support that Irish Aid provides in different countries around our world.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 To hear the correct pronunciation of the words ‘</a:t>
            </a:r>
            <a:r>
              <a:rPr lang="en-IE" sz="2000" dirty="0" err="1">
                <a:latin typeface="Calibri" panose="020F0502020204030204" pitchFamily="34" charset="0"/>
                <a:ea typeface="Calibri" panose="020F0502020204030204" pitchFamily="34" charset="0"/>
                <a:cs typeface="Times New Roman" panose="02020603050405020304" pitchFamily="18" charset="0"/>
              </a:rPr>
              <a:t>Tiwoloke</a:t>
            </a:r>
            <a:r>
              <a:rPr lang="en-IE" sz="2000" dirty="0">
                <a:latin typeface="Calibri" panose="020F0502020204030204" pitchFamily="34" charset="0"/>
                <a:ea typeface="Calibri" panose="020F0502020204030204" pitchFamily="34" charset="0"/>
                <a:cs typeface="Times New Roman" panose="02020603050405020304" pitchFamily="18" charset="0"/>
              </a:rPr>
              <a:t>’ and ‘Chichewa’</a:t>
            </a:r>
            <a:r>
              <a:rPr lang="en-IE" sz="2000" i="1" dirty="0">
                <a:latin typeface="Calibri" panose="020F0502020204030204" pitchFamily="34" charset="0"/>
                <a:ea typeface="Calibri" panose="020F0502020204030204" pitchFamily="34" charset="0"/>
                <a:cs typeface="Times New Roman" panose="02020603050405020304" pitchFamily="18" charset="0"/>
              </a:rPr>
              <a:t> </a:t>
            </a:r>
            <a:r>
              <a:rPr lang="en-IE" sz="2000" dirty="0">
                <a:latin typeface="Calibri" panose="020F0502020204030204" pitchFamily="34" charset="0"/>
                <a:ea typeface="Calibri" panose="020F0502020204030204" pitchFamily="34" charset="0"/>
                <a:cs typeface="Times New Roman" panose="02020603050405020304" pitchFamily="18" charset="0"/>
              </a:rPr>
              <a:t>click on the sound recordings underneath the photograph of Mary Joseph.</a:t>
            </a:r>
          </a:p>
          <a:p>
            <a:pPr>
              <a:lnSpc>
                <a:spcPct val="107000"/>
              </a:lnSpc>
              <a:spcAft>
                <a:spcPts val="867"/>
              </a:spcAft>
            </a:pPr>
            <a:endParaRPr lang="en-IE"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b="1" dirty="0">
                <a:latin typeface="Calibri" panose="020F0502020204030204" pitchFamily="34" charset="0"/>
                <a:ea typeface="Calibri" panose="020F0502020204030204" pitchFamily="34" charset="0"/>
                <a:cs typeface="Times New Roman" panose="02020603050405020304" pitchFamily="18" charset="0"/>
              </a:rPr>
              <a:t>* Click </a:t>
            </a:r>
            <a:r>
              <a:rPr lang="en-IE" sz="2000" dirty="0">
                <a:latin typeface="Calibri" panose="020F0502020204030204" pitchFamily="34" charset="0"/>
                <a:ea typeface="Calibri" panose="020F0502020204030204" pitchFamily="34" charset="0"/>
                <a:cs typeface="Times New Roman" panose="02020603050405020304" pitchFamily="18" charset="0"/>
              </a:rPr>
              <a:t>to animate in the Goals relevant to this story of progress in Malawi</a:t>
            </a: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The Global Goals that are linked to this story of progress are Goal 1: No poverty, Goal 4: Quality Education; Goal 5: Gender equality, Goal 8: Decent work, Goal 10: Reduced inequalities, Goal 17: Partnership for the Goals.</a:t>
            </a: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Find out more about Irish Aid supported work in Malawi on pages 5-6 of the 2023 pupil’s magazine and in Lesson 3 (Teacher’s section: www.ourworldirishaidawards.ie)</a:t>
            </a:r>
          </a:p>
        </p:txBody>
      </p:sp>
      <p:sp>
        <p:nvSpPr>
          <p:cNvPr id="4" name="Slide Number Placeholder 3"/>
          <p:cNvSpPr>
            <a:spLocks noGrp="1"/>
          </p:cNvSpPr>
          <p:nvPr>
            <p:ph type="sldNum" sz="quarter" idx="5"/>
          </p:nvPr>
        </p:nvSpPr>
        <p:spPr/>
        <p:txBody>
          <a:bodyPr/>
          <a:lstStyle/>
          <a:p>
            <a:fld id="{DDD419F4-D791-41E3-8F48-C57B6378CBDD}" type="slidenum">
              <a:rPr lang="en-IE" smtClean="0"/>
              <a:t>5</a:t>
            </a:fld>
            <a:endParaRPr lang="en-IE" dirty="0"/>
          </a:p>
        </p:txBody>
      </p:sp>
    </p:spTree>
    <p:extLst>
      <p:ext uri="{BB962C8B-B14F-4D97-AF65-F5344CB8AC3E}">
        <p14:creationId xmlns:p14="http://schemas.microsoft.com/office/powerpoint/2010/main" val="193696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6119BD-EFE4-C24A-9489-974E589FFD81}"/>
              </a:ext>
            </a:extLst>
          </p:cNvPr>
          <p:cNvSpPr>
            <a:spLocks noGrp="1"/>
          </p:cNvSpPr>
          <p:nvPr>
            <p:ph type="body" idx="1"/>
          </p:nvPr>
        </p:nvSpPr>
        <p:spPr/>
        <p:txBody>
          <a:bodyPr/>
          <a:lstStyle/>
          <a:p>
            <a:pPr defTabSz="990752">
              <a:defRPr/>
            </a:pPr>
            <a:r>
              <a:rPr lang="en-IE" b="1" dirty="0"/>
              <a:t>Teacher notes: Activity 2 </a:t>
            </a:r>
            <a:r>
              <a:rPr lang="en-IE" b="1" dirty="0">
                <a:effectLst/>
                <a:ea typeface="Calibri" panose="020F0502020204030204" pitchFamily="34" charset="0"/>
                <a:cs typeface="Times New Roman" panose="02020603050405020304" pitchFamily="18" charset="0"/>
              </a:rPr>
              <a:t>(Stories of progress</a:t>
            </a:r>
            <a:r>
              <a:rPr lang="en-IE" b="1" dirty="0"/>
              <a:t>) </a:t>
            </a:r>
            <a:r>
              <a:rPr lang="en-IE" b="1" i="0" dirty="0"/>
              <a:t>(no animation)</a:t>
            </a:r>
          </a:p>
          <a:p>
            <a:endParaRPr lang="en-US" dirty="0"/>
          </a:p>
          <a:p>
            <a:pPr>
              <a:lnSpc>
                <a:spcPct val="107000"/>
              </a:lnSpc>
              <a:spcAft>
                <a:spcPts val="867"/>
              </a:spcAft>
            </a:pPr>
            <a:r>
              <a:rPr lang="en-IE" sz="2000" b="1" dirty="0">
                <a:latin typeface="Calibri" panose="020F0502020204030204" pitchFamily="34" charset="0"/>
                <a:ea typeface="Calibri" panose="020F0502020204030204" pitchFamily="34" charset="0"/>
                <a:cs typeface="Times New Roman" panose="02020603050405020304" pitchFamily="18" charset="0"/>
              </a:rPr>
              <a:t>Sensitivity note</a:t>
            </a:r>
            <a:r>
              <a:rPr lang="en-IE" sz="2000" dirty="0">
                <a:latin typeface="Calibri" panose="020F0502020204030204" pitchFamily="34" charset="0"/>
                <a:ea typeface="Calibri" panose="020F0502020204030204" pitchFamily="34" charset="0"/>
                <a:cs typeface="Times New Roman" panose="02020603050405020304" pitchFamily="18" charset="0"/>
              </a:rPr>
              <a:t>: If you have pupils have connections with one of the countries in Activity 2, check whether they would like to contribute as you run through Slides 7–9.  See our </a:t>
            </a:r>
            <a:r>
              <a:rPr lang="en-IE" sz="2000" u="sng" dirty="0">
                <a:latin typeface="Calibri" panose="020F0502020204030204" pitchFamily="34" charset="0"/>
                <a:ea typeface="Calibri" panose="020F0502020204030204" pitchFamily="34" charset="0"/>
                <a:cs typeface="Times New Roman" panose="02020603050405020304" pitchFamily="18" charset="0"/>
              </a:rPr>
              <a:t>Good Practice Guidelines for Teaching about Development</a:t>
            </a:r>
            <a:r>
              <a:rPr lang="en-IE" sz="2000" dirty="0">
                <a:latin typeface="Calibri" panose="020F0502020204030204" pitchFamily="34" charset="0"/>
                <a:ea typeface="Calibri" panose="020F0502020204030204" pitchFamily="34" charset="0"/>
                <a:cs typeface="Times New Roman" panose="02020603050405020304" pitchFamily="18" charset="0"/>
              </a:rPr>
              <a:t> in the Teacher’s section of </a:t>
            </a:r>
            <a:r>
              <a:rPr lang="en-IE"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Let’s find out more about Irish Aid work to make the Global Goals a reality </a:t>
            </a:r>
            <a:r>
              <a:rPr lang="en-GB" sz="2000" i="1" dirty="0">
                <a:latin typeface="Calibri" panose="020F0502020204030204" pitchFamily="34" charset="0"/>
                <a:ea typeface="Calibri" panose="020F0502020204030204" pitchFamily="34" charset="0"/>
                <a:cs typeface="Times New Roman" panose="02020603050405020304" pitchFamily="18" charset="0"/>
              </a:rPr>
              <a:t>in countries all over our world</a:t>
            </a:r>
            <a:r>
              <a:rPr lang="en-IE" sz="2000" i="1" dirty="0">
                <a:latin typeface="Calibri" panose="020F0502020204030204" pitchFamily="34" charset="0"/>
                <a:ea typeface="Calibri" panose="020F0502020204030204" pitchFamily="34" charset="0"/>
                <a:cs typeface="Times New Roman" panose="02020603050405020304" pitchFamily="18" charset="0"/>
              </a:rPr>
              <a:t>.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NB: Slides 7-9, together with page 5 of the 2023 Our World Irish Aid Awards pupils magazine, includes all the information your pupils need to compete against the clock in our updated online Global Goal Spinner game, available: </a:t>
            </a:r>
            <a:r>
              <a:rPr lang="en-IE"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https://globalspinner.ourworldirishaidawards.ie/#/game/title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dirty="0">
              <a:effectLst/>
              <a:ea typeface="Calibri" panose="020F0502020204030204" pitchFamily="34"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6119BD-EFE4-C24A-9489-974E589FFD81}"/>
              </a:ext>
            </a:extLst>
          </p:cNvPr>
          <p:cNvSpPr>
            <a:spLocks noGrp="1"/>
          </p:cNvSpPr>
          <p:nvPr>
            <p:ph type="body" idx="1"/>
          </p:nvPr>
        </p:nvSpPr>
        <p:spPr/>
        <p:txBody>
          <a:bodyPr/>
          <a:lstStyle/>
          <a:p>
            <a:pPr defTabSz="990752">
              <a:defRPr/>
            </a:pPr>
            <a:r>
              <a:rPr lang="en-IE" b="1" dirty="0"/>
              <a:t>Teacher notes: Activity 2 </a:t>
            </a:r>
            <a:r>
              <a:rPr lang="en-IE" b="1" dirty="0">
                <a:effectLst/>
                <a:ea typeface="Calibri" panose="020F0502020204030204" pitchFamily="34" charset="0"/>
                <a:cs typeface="Times New Roman" panose="02020603050405020304" pitchFamily="18" charset="0"/>
              </a:rPr>
              <a:t>(Stories of progress</a:t>
            </a:r>
            <a:r>
              <a:rPr lang="en-IE" b="1" dirty="0"/>
              <a:t>) </a:t>
            </a:r>
            <a:r>
              <a:rPr lang="en-IE" b="1" i="0" dirty="0"/>
              <a:t>(3 consecutive animations at * Click)</a:t>
            </a:r>
            <a:endParaRPr lang="en-IE" b="0" i="0" dirty="0"/>
          </a:p>
          <a:p>
            <a:pPr>
              <a:lnSpc>
                <a:spcPct val="107000"/>
              </a:lnSpc>
              <a:spcAft>
                <a:spcPts val="867"/>
              </a:spcAft>
            </a:pPr>
            <a:endParaRPr lang="en-IE" dirty="0">
              <a:effectLst/>
              <a:ea typeface="Calibri" panose="020F0502020204030204" pitchFamily="34" charset="0"/>
              <a:cs typeface="Times New Roman" panose="02020603050405020304" pitchFamily="18" charset="0"/>
            </a:endParaRPr>
          </a:p>
          <a:p>
            <a:pPr>
              <a:lnSpc>
                <a:spcPct val="107000"/>
              </a:lnSpc>
              <a:spcAft>
                <a:spcPts val="867"/>
              </a:spcAft>
            </a:pPr>
            <a:r>
              <a:rPr lang="en-GB" sz="2000" dirty="0">
                <a:latin typeface="Calibri" panose="020F0502020204030204" pitchFamily="34" charset="0"/>
                <a:ea typeface="Calibri" panose="020F0502020204030204" pitchFamily="34" charset="0"/>
                <a:cs typeface="Times New Roman" panose="02020603050405020304" pitchFamily="18" charset="0"/>
              </a:rPr>
              <a:t>Invite 3 pupils to read the information on the slide about Ethiopia, Tanzania and Uganda. Explain any tricky words/phrases.  </a:t>
            </a:r>
            <a:r>
              <a:rPr lang="en-IE" sz="2000" dirty="0">
                <a:latin typeface="Calibri" panose="020F0502020204030204" pitchFamily="34" charset="0"/>
                <a:ea typeface="Calibri" panose="020F0502020204030204" pitchFamily="34" charset="0"/>
                <a:cs typeface="Times New Roman" panose="02020603050405020304" pitchFamily="18" charset="0"/>
              </a:rPr>
              <a:t>For example, </a:t>
            </a:r>
            <a:r>
              <a:rPr lang="en-GB" sz="2000" dirty="0">
                <a:latin typeface="Calibri" panose="020F0502020204030204" pitchFamily="34" charset="0"/>
                <a:ea typeface="Calibri" panose="020F0502020204030204" pitchFamily="34" charset="0"/>
                <a:cs typeface="Times New Roman" panose="02020603050405020304" pitchFamily="18" charset="0"/>
              </a:rPr>
              <a:t>sorghum (Tanzania), or millet, is a crop that is used as an alternative to rice or turned into flour for baking etc. </a:t>
            </a: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dirty="0">
                <a:latin typeface="Calibri" panose="020F0502020204030204" pitchFamily="34" charset="0"/>
                <a:ea typeface="Calibri" panose="020F0502020204030204" pitchFamily="34" charset="0"/>
                <a:cs typeface="Times New Roman" panose="02020603050405020304" pitchFamily="18" charset="0"/>
              </a:rPr>
              <a:t>Divide the class into pairs/small groups.</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GB"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i="1" dirty="0">
                <a:latin typeface="Calibri" panose="020F0502020204030204" pitchFamily="34" charset="0"/>
                <a:ea typeface="Calibri" panose="020F0502020204030204" pitchFamily="34" charset="0"/>
                <a:cs typeface="Times New Roman" panose="02020603050405020304" pitchFamily="18" charset="0"/>
              </a:rPr>
              <a:t>I am going to ask you three questions, one about each country on the slide. You and your partner/group should discuss the question and record your answers.  Then, I’ll tell you what the answers are.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dirty="0">
                <a:latin typeface="Calibri" panose="020F0502020204030204" pitchFamily="34" charset="0"/>
                <a:ea typeface="Calibri" panose="020F0502020204030204" pitchFamily="34" charset="0"/>
                <a:cs typeface="Times New Roman" panose="02020603050405020304" pitchFamily="18" charset="0"/>
              </a:rPr>
              <a:t>If your class likes competition, you could do this in a quiz format. There are 8 questions on slides 7-9, so plenty of opportunity for winners.  Pairs/groups can pick their group name and you could have a leader board or keep a tally that changes after each slide.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1. List the Global Goals linked to Irish Aid’s work in Ethiopia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IE" sz="2000" dirty="0">
                <a:latin typeface="Calibri" panose="020F0502020204030204" pitchFamily="34" charset="0"/>
                <a:ea typeface="Calibri" panose="020F0502020204030204" pitchFamily="34" charset="0"/>
                <a:cs typeface="Times New Roman" panose="02020603050405020304" pitchFamily="18" charset="0"/>
              </a:rPr>
              <a:t>For reference, Slide 6 includes a visual of the 17 Global Goals. </a:t>
            </a:r>
          </a:p>
          <a:p>
            <a:pPr>
              <a:lnSpc>
                <a:spcPct val="107000"/>
              </a:lnSpc>
              <a:spcBef>
                <a:spcPts val="1300"/>
              </a:spcBef>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300"/>
              </a:spcBef>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2. Can you name a country that borders Tanzania?</a:t>
            </a:r>
            <a:r>
              <a:rPr lang="en-IE" sz="2000" dirty="0">
                <a:latin typeface="Calibri" panose="020F0502020204030204" pitchFamily="34" charset="0"/>
                <a:ea typeface="Calibri" panose="020F0502020204030204" pitchFamily="34" charset="0"/>
                <a:cs typeface="Times New Roman" panose="02020603050405020304" pitchFamily="18" charset="0"/>
              </a:rPr>
              <a:t>  If you have a map of our world on the wall, you might want to point to this. </a:t>
            </a: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3. </a:t>
            </a:r>
            <a:r>
              <a:rPr lang="en-IE" sz="2000" i="1" dirty="0" err="1">
                <a:latin typeface="Calibri" panose="020F0502020204030204" pitchFamily="34" charset="0"/>
                <a:ea typeface="Calibri" panose="020F0502020204030204" pitchFamily="34" charset="0"/>
                <a:cs typeface="Times New Roman" panose="02020603050405020304" pitchFamily="18" charset="0"/>
              </a:rPr>
              <a:t>Rinyamoe</a:t>
            </a:r>
            <a:r>
              <a:rPr lang="en-IE" sz="2000" i="1" dirty="0">
                <a:latin typeface="Calibri" panose="020F0502020204030204" pitchFamily="34" charset="0"/>
                <a:ea typeface="Calibri" panose="020F0502020204030204" pitchFamily="34" charset="0"/>
                <a:cs typeface="Times New Roman" panose="02020603050405020304" pitchFamily="18" charset="0"/>
              </a:rPr>
              <a:t> Ignatius </a:t>
            </a:r>
            <a:r>
              <a:rPr lang="en-IE" sz="2000" i="1" dirty="0" err="1">
                <a:latin typeface="Calibri" panose="020F0502020204030204" pitchFamily="34" charset="0"/>
                <a:ea typeface="Calibri" panose="020F0502020204030204" pitchFamily="34" charset="0"/>
                <a:cs typeface="Times New Roman" panose="02020603050405020304" pitchFamily="18" charset="0"/>
              </a:rPr>
              <a:t>Loyla’s</a:t>
            </a:r>
            <a:r>
              <a:rPr lang="en-IE" sz="2000" i="1" dirty="0">
                <a:latin typeface="Calibri" panose="020F0502020204030204" pitchFamily="34" charset="0"/>
                <a:ea typeface="Calibri" panose="020F0502020204030204" pitchFamily="34" charset="0"/>
                <a:cs typeface="Times New Roman" panose="02020603050405020304" pitchFamily="18" charset="0"/>
              </a:rPr>
              <a:t> passion for education inspired him to donate his garden as an outdoor classroom.  In lesson 1 / page 3 of the pupil’s magazine, we met another (famous) person who shares Mr </a:t>
            </a:r>
            <a:r>
              <a:rPr lang="en-IE" sz="2000" i="1" dirty="0" err="1">
                <a:latin typeface="Calibri" panose="020F0502020204030204" pitchFamily="34" charset="0"/>
                <a:ea typeface="Calibri" panose="020F0502020204030204" pitchFamily="34" charset="0"/>
                <a:cs typeface="Times New Roman" panose="02020603050405020304" pitchFamily="18" charset="0"/>
              </a:rPr>
              <a:t>Loyla’s</a:t>
            </a:r>
            <a:r>
              <a:rPr lang="en-IE" sz="2000" i="1" dirty="0">
                <a:latin typeface="Calibri" panose="020F0502020204030204" pitchFamily="34" charset="0"/>
                <a:ea typeface="Calibri" panose="020F0502020204030204" pitchFamily="34" charset="0"/>
                <a:cs typeface="Times New Roman" panose="02020603050405020304" pitchFamily="18" charset="0"/>
              </a:rPr>
              <a:t> passion.  Who is this person?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After you share each of the three answers (below) </a:t>
            </a:r>
            <a:r>
              <a:rPr lang="en-IE" sz="2000" b="1" dirty="0">
                <a:latin typeface="Calibri" panose="020F0502020204030204" pitchFamily="34" charset="0"/>
                <a:ea typeface="Calibri" panose="020F0502020204030204" pitchFamily="34" charset="0"/>
                <a:cs typeface="Times New Roman" panose="02020603050405020304" pitchFamily="18" charset="0"/>
              </a:rPr>
              <a:t>* click</a:t>
            </a:r>
            <a:r>
              <a:rPr lang="en-IE" sz="2000" dirty="0">
                <a:latin typeface="Calibri" panose="020F0502020204030204" pitchFamily="34" charset="0"/>
                <a:ea typeface="Calibri" panose="020F0502020204030204" pitchFamily="34" charset="0"/>
                <a:cs typeface="Times New Roman" panose="02020603050405020304" pitchFamily="18" charset="0"/>
              </a:rPr>
              <a:t> x 3 for supporting visuals to appear on the slide.</a:t>
            </a:r>
            <a:r>
              <a:rPr lang="en-IE" sz="2000" b="1" dirty="0">
                <a:latin typeface="Calibri" panose="020F0502020204030204" pitchFamily="34" charset="0"/>
                <a:ea typeface="Calibri" panose="020F0502020204030204" pitchFamily="34" charset="0"/>
                <a:cs typeface="Times New Roman" panose="02020603050405020304" pitchFamily="18" charset="0"/>
              </a:rPr>
              <a:t>  </a:t>
            </a:r>
            <a:r>
              <a:rPr lang="en-IE" sz="2000" dirty="0">
                <a:latin typeface="Calibri" panose="020F0502020204030204" pitchFamily="34" charset="0"/>
                <a:ea typeface="Calibri" panose="020F0502020204030204" pitchFamily="34" charset="0"/>
                <a:cs typeface="Times New Roman" panose="02020603050405020304" pitchFamily="18" charset="0"/>
              </a:rPr>
              <a:t>Ask for a show of hands for correct answers.</a:t>
            </a: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1. The Global Goals that can be linked to Irish Aid’s work in Ethiopia are Goal 4: Quality education; Goal 10: Reduced inequalities; and Goal 17: Partnership for the Goals.</a:t>
            </a: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2. Tanzania is bordered by Kenya, Mozambique, Zambia, Democratic Republic of Congo, Burundi, Rwanda and Uganda.</a:t>
            </a: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3. Malala </a:t>
            </a:r>
            <a:r>
              <a:rPr lang="en-GB" sz="2000" dirty="0">
                <a:latin typeface="Calibri" panose="020F0502020204030204" pitchFamily="34" charset="0"/>
                <a:ea typeface="Calibri" panose="020F0502020204030204" pitchFamily="34" charset="0"/>
                <a:cs typeface="Times New Roman" panose="02020603050405020304" pitchFamily="18" charset="0"/>
              </a:rPr>
              <a:t>Yousafzai, like Mr </a:t>
            </a:r>
            <a:r>
              <a:rPr lang="en-GB" sz="2000" dirty="0" err="1">
                <a:latin typeface="Calibri" panose="020F0502020204030204" pitchFamily="34" charset="0"/>
                <a:ea typeface="Calibri" panose="020F0502020204030204" pitchFamily="34" charset="0"/>
                <a:cs typeface="Times New Roman" panose="02020603050405020304" pitchFamily="18" charset="0"/>
              </a:rPr>
              <a:t>Loyla</a:t>
            </a:r>
            <a:r>
              <a:rPr lang="en-GB" sz="2000" dirty="0">
                <a:latin typeface="Calibri" panose="020F0502020204030204" pitchFamily="34" charset="0"/>
                <a:ea typeface="Calibri" panose="020F0502020204030204" pitchFamily="34" charset="0"/>
                <a:cs typeface="Times New Roman" panose="02020603050405020304" pitchFamily="18" charset="0"/>
              </a:rPr>
              <a:t>, is passionate about the value of education and she works hard to make sure that girls go to and stay in school.</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20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6119BD-EFE4-C24A-9489-974E589FFD81}"/>
              </a:ext>
            </a:extLst>
          </p:cNvPr>
          <p:cNvSpPr>
            <a:spLocks noGrp="1"/>
          </p:cNvSpPr>
          <p:nvPr>
            <p:ph type="body" idx="1"/>
          </p:nvPr>
        </p:nvSpPr>
        <p:spPr/>
        <p:txBody>
          <a:bodyPr/>
          <a:lstStyle/>
          <a:p>
            <a:pPr defTabSz="990752">
              <a:defRPr/>
            </a:pPr>
            <a:r>
              <a:rPr lang="en-IE" b="1" dirty="0"/>
              <a:t>Teacher notes: Activity 2 </a:t>
            </a:r>
            <a:r>
              <a:rPr lang="en-IE" sz="1300" b="1" dirty="0">
                <a:ea typeface="Calibri" panose="020F0502020204030204" pitchFamily="34" charset="0"/>
                <a:cs typeface="Times New Roman" panose="02020603050405020304" pitchFamily="18" charset="0"/>
              </a:rPr>
              <a:t>(Stories of progress</a:t>
            </a:r>
            <a:r>
              <a:rPr lang="en-IE" b="1" dirty="0"/>
              <a:t>) </a:t>
            </a:r>
            <a:r>
              <a:rPr lang="en-IE" b="1" i="0" dirty="0"/>
              <a:t>(2 animations at * Click)</a:t>
            </a:r>
            <a:endParaRPr lang="en-IE" b="0" i="0" dirty="0"/>
          </a:p>
          <a:p>
            <a:pPr defTabSz="990752">
              <a:defRPr/>
            </a:pPr>
            <a:endParaRPr lang="en-IE" b="0" i="1" dirty="0"/>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Invite 2 pupils to read about Malawi and Mozambique. Explain any tricky words/phrases. For example, a reserve (Mozambique), or nature/wildlife park, is a protected area.</a:t>
            </a: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Let’s see how you do on this slide.  I’m going to ask two questions, one for each country on the slide.  With your partner/group, you need to discuss these questions and record your answers.</a:t>
            </a:r>
          </a:p>
          <a:p>
            <a:pPr>
              <a:lnSpc>
                <a:spcPct val="107000"/>
              </a:lnSpc>
              <a:spcAft>
                <a:spcPts val="867"/>
              </a:spcAft>
            </a:pPr>
            <a:endParaRPr lang="en-GB"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GB" sz="2000" i="1" dirty="0">
                <a:latin typeface="Calibri" panose="020F0502020204030204" pitchFamily="34" charset="0"/>
                <a:ea typeface="Calibri" panose="020F0502020204030204" pitchFamily="34" charset="0"/>
                <a:cs typeface="Times New Roman" panose="02020603050405020304" pitchFamily="18" charset="0"/>
              </a:rPr>
              <a:t>1. Irish Aid gave money to Concern Worldwide (a non-governmental organisation) to support families, like the </a:t>
            </a:r>
            <a:r>
              <a:rPr lang="en-GB" sz="2000" i="1" dirty="0" err="1">
                <a:latin typeface="Calibri" panose="020F0502020204030204" pitchFamily="34" charset="0"/>
                <a:ea typeface="Calibri" panose="020F0502020204030204" pitchFamily="34" charset="0"/>
                <a:cs typeface="Times New Roman" panose="02020603050405020304" pitchFamily="18" charset="0"/>
              </a:rPr>
              <a:t>Manjolo</a:t>
            </a:r>
            <a:r>
              <a:rPr lang="en-GB" sz="2000" i="1" dirty="0">
                <a:latin typeface="Calibri" panose="020F0502020204030204" pitchFamily="34" charset="0"/>
                <a:ea typeface="Calibri" panose="020F0502020204030204" pitchFamily="34" charset="0"/>
                <a:cs typeface="Times New Roman" panose="02020603050405020304" pitchFamily="18" charset="0"/>
              </a:rPr>
              <a:t> family in Malawi </a:t>
            </a:r>
            <a:r>
              <a:rPr lang="en-GB" sz="2000" dirty="0">
                <a:latin typeface="Calibri" panose="020F0502020204030204" pitchFamily="34" charset="0"/>
                <a:ea typeface="Calibri" panose="020F0502020204030204" pitchFamily="34" charset="0"/>
                <a:cs typeface="Times New Roman" panose="02020603050405020304" pitchFamily="18" charset="0"/>
              </a:rPr>
              <a:t>(point to the photo on the slide)</a:t>
            </a:r>
            <a:r>
              <a:rPr lang="en-GB" sz="2000" i="1" dirty="0">
                <a:latin typeface="Calibri" panose="020F0502020204030204" pitchFamily="34" charset="0"/>
                <a:ea typeface="Calibri" panose="020F0502020204030204" pitchFamily="34" charset="0"/>
                <a:cs typeface="Times New Roman" panose="02020603050405020304" pitchFamily="18" charset="0"/>
              </a:rPr>
              <a:t> to move out of poverty. </a:t>
            </a:r>
            <a:r>
              <a:rPr lang="en-IE" sz="2000" i="1" dirty="0">
                <a:latin typeface="Calibri" panose="020F0502020204030204" pitchFamily="34" charset="0"/>
                <a:ea typeface="Calibri" panose="020F0502020204030204" pitchFamily="34" charset="0"/>
                <a:cs typeface="Times New Roman" panose="02020603050405020304" pitchFamily="18" charset="0"/>
              </a:rPr>
              <a:t>Name the Global Goals linked to Irish Aid’s work with Concern Worldwide in Malawi?</a:t>
            </a:r>
            <a:r>
              <a:rPr lang="en-IE" sz="2000" dirty="0">
                <a:latin typeface="Calibri" panose="020F0502020204030204" pitchFamily="34" charset="0"/>
                <a:ea typeface="Calibri" panose="020F0502020204030204" pitchFamily="34" charset="0"/>
                <a:cs typeface="Times New Roman" panose="02020603050405020304" pitchFamily="18" charset="0"/>
              </a:rPr>
              <a:t>  For reference, Slide 6 includes a visual of the 17 Global Goals. </a:t>
            </a: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2. Name at least three animals that can be found in Mozambique.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As you share each of the two answers (below), </a:t>
            </a:r>
            <a:r>
              <a:rPr lang="en-IE" sz="2000" b="1" dirty="0">
                <a:latin typeface="Calibri" panose="020F0502020204030204" pitchFamily="34" charset="0"/>
                <a:ea typeface="Calibri" panose="020F0502020204030204" pitchFamily="34" charset="0"/>
                <a:cs typeface="Times New Roman" panose="02020603050405020304" pitchFamily="18" charset="0"/>
              </a:rPr>
              <a:t>* click</a:t>
            </a:r>
            <a:r>
              <a:rPr lang="en-IE" sz="2000" dirty="0">
                <a:latin typeface="Calibri" panose="020F0502020204030204" pitchFamily="34" charset="0"/>
                <a:ea typeface="Calibri" panose="020F0502020204030204" pitchFamily="34" charset="0"/>
                <a:cs typeface="Times New Roman" panose="02020603050405020304" pitchFamily="18" charset="0"/>
              </a:rPr>
              <a:t> for supporting visuals to appear on the slide.</a:t>
            </a:r>
            <a:r>
              <a:rPr lang="en-IE" sz="2000" b="1" dirty="0">
                <a:latin typeface="Calibri" panose="020F0502020204030204" pitchFamily="34" charset="0"/>
                <a:ea typeface="Calibri" panose="020F0502020204030204" pitchFamily="34" charset="0"/>
                <a:cs typeface="Times New Roman" panose="02020603050405020304" pitchFamily="18" charset="0"/>
              </a:rPr>
              <a:t>  </a:t>
            </a:r>
            <a:r>
              <a:rPr lang="en-IE" sz="2000" dirty="0">
                <a:latin typeface="Calibri" panose="020F0502020204030204" pitchFamily="34" charset="0"/>
                <a:ea typeface="Calibri" panose="020F0502020204030204" pitchFamily="34" charset="0"/>
                <a:cs typeface="Times New Roman" panose="02020603050405020304" pitchFamily="18" charset="0"/>
              </a:rPr>
              <a:t>Ask for a show of hands for correct answers.</a:t>
            </a: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2000" i="1" dirty="0">
                <a:latin typeface="Calibri" panose="020F0502020204030204" pitchFamily="34" charset="0"/>
                <a:ea typeface="Calibri" panose="020F0502020204030204" pitchFamily="34" charset="0"/>
                <a:cs typeface="Times New Roman" panose="02020603050405020304" pitchFamily="18" charset="0"/>
              </a:rPr>
              <a:t>1. The Global Goals that can be linked to Irish Aid supported work in Malawi are Goal 8: Decent work and economic growth; Goal 10: Reduced inequalities; and Goal 17: Partnership for the Goals</a:t>
            </a:r>
          </a:p>
          <a:p>
            <a:pPr>
              <a:lnSpc>
                <a:spcPct val="107000"/>
              </a:lnSpc>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2. (Top row, r-l) zebras, elephants; (bottom row, r-l) crocodiles, lions, monkeys are all animals that can be found in Mozambique.</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Special recognition for anyone who noticed that the crochet animals are wearing Santa hats!</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33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6119BD-EFE4-C24A-9489-974E589FFD81}"/>
              </a:ext>
            </a:extLst>
          </p:cNvPr>
          <p:cNvSpPr>
            <a:spLocks noGrp="1"/>
          </p:cNvSpPr>
          <p:nvPr>
            <p:ph type="body" idx="1"/>
          </p:nvPr>
        </p:nvSpPr>
        <p:spPr/>
        <p:txBody>
          <a:bodyPr/>
          <a:lstStyle/>
          <a:p>
            <a:pPr defTabSz="990752">
              <a:defRPr/>
            </a:pPr>
            <a:r>
              <a:rPr lang="en-IE" b="1" dirty="0"/>
              <a:t>Teacher notes: Activity 2 </a:t>
            </a:r>
            <a:r>
              <a:rPr lang="en-IE" sz="1300" b="1" dirty="0">
                <a:latin typeface="Calibri" panose="020F0502020204030204" pitchFamily="34" charset="0"/>
                <a:ea typeface="Calibri" panose="020F0502020204030204" pitchFamily="34" charset="0"/>
                <a:cs typeface="Times New Roman" panose="02020603050405020304" pitchFamily="18" charset="0"/>
              </a:rPr>
              <a:t>(Stories of progress</a:t>
            </a:r>
            <a:r>
              <a:rPr lang="en-IE" b="1" dirty="0"/>
              <a:t>) </a:t>
            </a:r>
            <a:r>
              <a:rPr lang="en-IE" b="1" i="0" dirty="0"/>
              <a:t>(2 animations at * Click)</a:t>
            </a:r>
            <a:endParaRPr lang="en-IE" b="0" i="0" dirty="0"/>
          </a:p>
          <a:p>
            <a:pPr defTabSz="990752">
              <a:defRPr/>
            </a:pPr>
            <a:endParaRPr lang="en-IE" b="0" i="1" dirty="0"/>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Invite 3 pupils to read about Sierra Leone, Zambia and Vietnam.  Explain any tricky words/phrases. </a:t>
            </a: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This is the final set of questions.  Let’s see how you do.  I’m going to ask two questions, one about Sierra Leone and the other about Zambia and Vietnam together.  As before, you discuss these questions with your partner/group and take note of your answers.</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1. Name the Global Goals linked to Irish Aid’s work with the Ministry of Education in Sierra Leone?</a:t>
            </a:r>
            <a:r>
              <a:rPr lang="en-IE" sz="2000" dirty="0">
                <a:latin typeface="Calibri" panose="020F0502020204030204" pitchFamily="34" charset="0"/>
                <a:ea typeface="Calibri" panose="020F0502020204030204" pitchFamily="34" charset="0"/>
                <a:cs typeface="Times New Roman" panose="02020603050405020304" pitchFamily="18" charset="0"/>
              </a:rPr>
              <a:t>  For reference, Slide 6 includes a visual of the 17 Global Goals. </a:t>
            </a: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2. Identify at least two Global Goals that can be linked to Irish Aid supported work in both Zambia and Vietnam.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dirty="0">
                <a:latin typeface="Calibri" panose="020F0502020204030204" pitchFamily="34" charset="0"/>
                <a:ea typeface="Calibri" panose="020F0502020204030204" pitchFamily="34" charset="0"/>
                <a:cs typeface="Times New Roman" panose="02020603050405020304" pitchFamily="18" charset="0"/>
              </a:rPr>
              <a:t>After you share each of the two answers (below) </a:t>
            </a:r>
            <a:r>
              <a:rPr lang="en-IE" sz="2000" b="1" dirty="0">
                <a:latin typeface="Calibri" panose="020F0502020204030204" pitchFamily="34" charset="0"/>
                <a:ea typeface="Calibri" panose="020F0502020204030204" pitchFamily="34" charset="0"/>
                <a:cs typeface="Times New Roman" panose="02020603050405020304" pitchFamily="18" charset="0"/>
              </a:rPr>
              <a:t>* click</a:t>
            </a:r>
            <a:r>
              <a:rPr lang="en-IE" sz="2000" dirty="0">
                <a:latin typeface="Calibri" panose="020F0502020204030204" pitchFamily="34" charset="0"/>
                <a:ea typeface="Calibri" panose="020F0502020204030204" pitchFamily="34" charset="0"/>
                <a:cs typeface="Times New Roman" panose="02020603050405020304" pitchFamily="18" charset="0"/>
              </a:rPr>
              <a:t> for supporting visuals to appear on the slide.</a:t>
            </a:r>
            <a:r>
              <a:rPr lang="en-IE" sz="2000" b="1" dirty="0">
                <a:latin typeface="Calibri" panose="020F0502020204030204" pitchFamily="34" charset="0"/>
                <a:ea typeface="Calibri" panose="020F0502020204030204" pitchFamily="34" charset="0"/>
                <a:cs typeface="Times New Roman" panose="02020603050405020304" pitchFamily="18" charset="0"/>
              </a:rPr>
              <a:t>  </a:t>
            </a:r>
            <a:r>
              <a:rPr lang="en-IE" sz="2000" dirty="0">
                <a:latin typeface="Calibri" panose="020F0502020204030204" pitchFamily="34" charset="0"/>
                <a:ea typeface="Calibri" panose="020F0502020204030204" pitchFamily="34" charset="0"/>
                <a:cs typeface="Times New Roman" panose="02020603050405020304" pitchFamily="18" charset="0"/>
              </a:rPr>
              <a:t>Ask for a show of hands for correct answers.</a:t>
            </a:r>
          </a:p>
          <a:p>
            <a:pPr>
              <a:lnSpc>
                <a:spcPct val="107000"/>
              </a:lnSpc>
            </a:pPr>
            <a:endParaRPr lang="en-IE" sz="2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2000" i="1" dirty="0">
                <a:latin typeface="Calibri" panose="020F0502020204030204" pitchFamily="34" charset="0"/>
                <a:ea typeface="Calibri" panose="020F0502020204030204" pitchFamily="34" charset="0"/>
                <a:cs typeface="Times New Roman" panose="02020603050405020304" pitchFamily="18" charset="0"/>
              </a:rPr>
              <a:t>1. The Global Goals that can be linked to Irish Aid work with the Ministry of Education is Sierra Leone are Goal 4: Quality Education; Goal 6: Clean water and sanitation; Goal 10: Reduced inequalities; and Goal 17: Partnership for the Goals.</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495376">
              <a:lnSpc>
                <a:spcPct val="107000"/>
              </a:lnSpc>
            </a:pPr>
            <a:r>
              <a:rPr lang="en-IE" sz="2000" i="1" dirty="0">
                <a:latin typeface="Calibri" panose="020F0502020204030204" pitchFamily="34" charset="0"/>
                <a:ea typeface="Calibri" panose="020F0502020204030204" pitchFamily="34" charset="0"/>
                <a:cs typeface="Times New Roman" panose="02020603050405020304" pitchFamily="18" charset="0"/>
              </a:rPr>
              <a:t> </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n-IE" sz="2000" i="1" dirty="0">
                <a:latin typeface="Calibri" panose="020F0502020204030204" pitchFamily="34" charset="0"/>
                <a:ea typeface="Calibri" panose="020F0502020204030204" pitchFamily="34" charset="0"/>
                <a:cs typeface="Times New Roman" panose="02020603050405020304" pitchFamily="18" charset="0"/>
              </a:rPr>
              <a:t>2. The Global Goals that can be linked to Irish Aid supported work in both Zambia and Vietnam are Goal 1: No Poverty; Goal 4: Quality Education; Goal 5: Gender Equality; Goal 10: Reduced Inequality.</a:t>
            </a: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defTabSz="990752">
              <a:defRPr/>
            </a:pPr>
            <a:endParaRPr lang="en-IE" b="0" i="0" dirty="0"/>
          </a:p>
          <a:p>
            <a:pPr defTabSz="990752">
              <a:defRPr/>
            </a:pPr>
            <a:r>
              <a:rPr lang="en-IE" sz="1300" dirty="0">
                <a:latin typeface="Calibri" panose="020F0502020204030204" pitchFamily="34" charset="0"/>
                <a:ea typeface="Calibri" panose="020F0502020204030204" pitchFamily="34" charset="0"/>
                <a:cs typeface="Times New Roman" panose="02020603050405020304" pitchFamily="18" charset="0"/>
              </a:rPr>
              <a:t>NB: Slides 7-9, together with page 5 of the 2023 Our World Irish Aid Awards pupils magazine, includes all the information your pupils need to compete against the clock in our updated online Global Goal Spinner game, available: </a:t>
            </a:r>
            <a:r>
              <a:rPr lang="en-IE" sz="13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https://globalspinner.ourworldirishaidawards.ie/#/game/title</a:t>
            </a:r>
            <a:endParaRPr lang="en-IE" b="0" i="1" dirty="0"/>
          </a:p>
        </p:txBody>
      </p:sp>
    </p:spTree>
    <p:extLst>
      <p:ext uri="{BB962C8B-B14F-4D97-AF65-F5344CB8AC3E}">
        <p14:creationId xmlns:p14="http://schemas.microsoft.com/office/powerpoint/2010/main" val="2157038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E48D-A1E4-4C3E-9E7B-38A54017FE9E}"/>
              </a:ext>
            </a:extLst>
          </p:cNvPr>
          <p:cNvSpPr>
            <a:spLocks noGrp="1"/>
          </p:cNvSpPr>
          <p:nvPr>
            <p:ph type="ctrTitle"/>
          </p:nvPr>
        </p:nvSpPr>
        <p:spPr>
          <a:xfrm>
            <a:off x="1524000" y="356553"/>
            <a:ext cx="9144000" cy="2387600"/>
          </a:xfrm>
          <a:prstGeom prst="rect">
            <a:avLst/>
          </a:prstGeom>
        </p:spPr>
        <p:txBody>
          <a:bodyPr anchor="b"/>
          <a:lstStyle>
            <a:lvl1pPr algn="ctr">
              <a:defRPr sz="6600">
                <a:solidFill>
                  <a:schemeClr val="accent3"/>
                </a:solidFill>
              </a:defRPr>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27BE50D9-D233-45AB-BC42-92703E9560F2}"/>
              </a:ext>
            </a:extLst>
          </p:cNvPr>
          <p:cNvSpPr>
            <a:spLocks noGrp="1"/>
          </p:cNvSpPr>
          <p:nvPr>
            <p:ph type="subTitle" idx="1"/>
          </p:nvPr>
        </p:nvSpPr>
        <p:spPr>
          <a:xfrm>
            <a:off x="1524000" y="2859088"/>
            <a:ext cx="9144000" cy="8785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6" name="Slide Number Placeholder 5">
            <a:extLst>
              <a:ext uri="{FF2B5EF4-FFF2-40B4-BE49-F238E27FC236}">
                <a16:creationId xmlns:a16="http://schemas.microsoft.com/office/drawing/2014/main" id="{12C8105A-FC55-44D4-8198-0D565BBBE9DB}"/>
              </a:ext>
            </a:extLst>
          </p:cNvPr>
          <p:cNvSpPr>
            <a:spLocks noGrp="1"/>
          </p:cNvSpPr>
          <p:nvPr>
            <p:ph type="sldNum" sz="quarter" idx="12"/>
          </p:nvPr>
        </p:nvSpPr>
        <p:spPr>
          <a:xfrm>
            <a:off x="287655" y="6318567"/>
            <a:ext cx="1009650" cy="365125"/>
          </a:xfrm>
        </p:spPr>
        <p:txBody>
          <a:bodyPr/>
          <a:lstStyle>
            <a:lvl1pPr algn="l">
              <a:defRPr/>
            </a:lvl1pPr>
          </a:lstStyle>
          <a:p>
            <a:pPr algn="l"/>
            <a:fld id="{6409BFAD-CFE0-470E-B2F4-9419CA47F564}" type="slidenum">
              <a:rPr lang="en-IE" smtClean="0"/>
              <a:pPr/>
              <a:t>‹#›</a:t>
            </a:fld>
            <a:endParaRPr lang="en-IE" dirty="0"/>
          </a:p>
        </p:txBody>
      </p:sp>
    </p:spTree>
    <p:extLst>
      <p:ext uri="{BB962C8B-B14F-4D97-AF65-F5344CB8AC3E}">
        <p14:creationId xmlns:p14="http://schemas.microsoft.com/office/powerpoint/2010/main" val="132444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C1A-D130-4092-BACA-CC385FDB2058}"/>
              </a:ext>
            </a:extLst>
          </p:cNvPr>
          <p:cNvSpPr>
            <a:spLocks noGrp="1"/>
          </p:cNvSpPr>
          <p:nvPr>
            <p:ph type="title"/>
          </p:nvPr>
        </p:nvSpPr>
        <p:spPr>
          <a:xfrm>
            <a:off x="232410" y="768350"/>
            <a:ext cx="10515600" cy="2852737"/>
          </a:xfrm>
          <a:prstGeom prst="rect">
            <a:avLst/>
          </a:prstGeo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E370C10-3D59-428A-BD23-D6A22A6DF798}"/>
              </a:ext>
            </a:extLst>
          </p:cNvPr>
          <p:cNvSpPr>
            <a:spLocks noGrp="1"/>
          </p:cNvSpPr>
          <p:nvPr>
            <p:ph type="body" idx="1"/>
          </p:nvPr>
        </p:nvSpPr>
        <p:spPr>
          <a:xfrm>
            <a:off x="232410" y="3926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AD9CEB5B-1513-4500-B2CE-317865A9DC37}"/>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9048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504-9F42-4A07-8E52-A909F656693E}"/>
              </a:ext>
            </a:extLst>
          </p:cNvPr>
          <p:cNvSpPr>
            <a:spLocks noGrp="1"/>
          </p:cNvSpPr>
          <p:nvPr>
            <p:ph type="title"/>
          </p:nvPr>
        </p:nvSpPr>
        <p:spPr>
          <a:xfrm>
            <a:off x="236220" y="232716"/>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4890214-C560-40D9-ABF5-80E3A117722A}"/>
              </a:ext>
            </a:extLst>
          </p:cNvPr>
          <p:cNvSpPr>
            <a:spLocks noGrp="1"/>
          </p:cNvSpPr>
          <p:nvPr>
            <p:ph idx="1"/>
          </p:nvPr>
        </p:nvSpPr>
        <p:spPr>
          <a:xfrm>
            <a:off x="232410" y="1562399"/>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Slide Number Placeholder 5">
            <a:extLst>
              <a:ext uri="{FF2B5EF4-FFF2-40B4-BE49-F238E27FC236}">
                <a16:creationId xmlns:a16="http://schemas.microsoft.com/office/drawing/2014/main" id="{51042445-E822-4A5E-A0AA-A2E79785977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406641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52F8-635D-4CCC-8863-4B877C0915D4}"/>
              </a:ext>
            </a:extLst>
          </p:cNvPr>
          <p:cNvSpPr>
            <a:spLocks noGrp="1"/>
          </p:cNvSpPr>
          <p:nvPr>
            <p:ph type="title"/>
          </p:nvPr>
        </p:nvSpPr>
        <p:spPr>
          <a:xfrm>
            <a:off x="232410" y="32067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FB0C9AC-EC9D-4988-B138-61B19E261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F8F13E0-6305-4B18-925D-D9EAECAAD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Slide Number Placeholder 6">
            <a:extLst>
              <a:ext uri="{FF2B5EF4-FFF2-40B4-BE49-F238E27FC236}">
                <a16:creationId xmlns:a16="http://schemas.microsoft.com/office/drawing/2014/main" id="{647F1F1B-DA8B-4CB7-87AA-521D901485B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17974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AD18-F6FC-476D-AD56-9B24EDEDF9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C743001F-73BD-483F-9786-0B5A0A8ADD18}"/>
              </a:ext>
            </a:extLst>
          </p:cNvPr>
          <p:cNvSpPr>
            <a:spLocks noGrp="1"/>
          </p:cNvSpPr>
          <p:nvPr>
            <p:ph type="body" idx="1"/>
          </p:nvPr>
        </p:nvSpPr>
        <p:spPr>
          <a:xfrm>
            <a:off x="839788" y="1681163"/>
            <a:ext cx="5157787" cy="823912"/>
          </a:xfrm>
        </p:spPr>
        <p:txBody>
          <a:bodyPr anchor="b"/>
          <a:lstStyle>
            <a:lvl1pPr marL="0" indent="0" algn="ctr">
              <a:buNone/>
              <a:defRPr sz="2400" b="1">
                <a:solidFill>
                  <a:schemeClr val="accent4"/>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DA887F2-8695-4623-B863-CB552F538C2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FDE81C25-08C2-4B09-A1F2-421463BF092A}"/>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DA637B9-5E45-48E0-AA11-B9EA34313F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9" name="Slide Number Placeholder 8">
            <a:extLst>
              <a:ext uri="{FF2B5EF4-FFF2-40B4-BE49-F238E27FC236}">
                <a16:creationId xmlns:a16="http://schemas.microsoft.com/office/drawing/2014/main" id="{B05E493D-4F74-4031-848B-A82DBECAC48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93939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401B0-119B-4B4A-8449-AE4C161DFC8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317523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7AB-7EB3-4AAA-9F9C-436A51B6F146}"/>
              </a:ext>
            </a:extLst>
          </p:cNvPr>
          <p:cNvSpPr>
            <a:spLocks noGrp="1"/>
          </p:cNvSpPr>
          <p:nvPr>
            <p:ph type="title"/>
          </p:nvPr>
        </p:nvSpPr>
        <p:spPr>
          <a:xfrm>
            <a:off x="232410" y="842169"/>
            <a:ext cx="3932237" cy="1600200"/>
          </a:xfrm>
          <a:prstGeom prst="rect">
            <a:avLst/>
          </a:prstGeom>
        </p:spPr>
        <p:txBody>
          <a:bodyPr anchor="b"/>
          <a:lstStyle>
            <a:lvl1pPr>
              <a:defRPr sz="3200"/>
            </a:lvl1p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9813AFC-BF0D-40F5-B1E9-70019B3A73E5}"/>
              </a:ext>
            </a:extLst>
          </p:cNvPr>
          <p:cNvSpPr>
            <a:spLocks noGrp="1"/>
          </p:cNvSpPr>
          <p:nvPr>
            <p:ph idx="1"/>
          </p:nvPr>
        </p:nvSpPr>
        <p:spPr>
          <a:xfrm>
            <a:off x="4474528" y="834390"/>
            <a:ext cx="7485062" cy="5246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ext Placeholder 3">
            <a:extLst>
              <a:ext uri="{FF2B5EF4-FFF2-40B4-BE49-F238E27FC236}">
                <a16:creationId xmlns:a16="http://schemas.microsoft.com/office/drawing/2014/main" id="{3C3CD017-AE5B-4070-9443-ED0C84994CD6}"/>
              </a:ext>
            </a:extLst>
          </p:cNvPr>
          <p:cNvSpPr>
            <a:spLocks noGrp="1"/>
          </p:cNvSpPr>
          <p:nvPr>
            <p:ph type="body" sz="half" idx="2"/>
          </p:nvPr>
        </p:nvSpPr>
        <p:spPr>
          <a:xfrm>
            <a:off x="232410" y="2537460"/>
            <a:ext cx="3932237"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F4BCA29-1B1F-406D-9106-034CFE00890D}"/>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81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2FA6-4D15-4187-B550-B64650490C30}"/>
              </a:ext>
            </a:extLst>
          </p:cNvPr>
          <p:cNvSpPr>
            <a:spLocks noGrp="1"/>
          </p:cNvSpPr>
          <p:nvPr>
            <p:ph type="title"/>
          </p:nvPr>
        </p:nvSpPr>
        <p:spPr>
          <a:xfrm>
            <a:off x="839788" y="987425"/>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D0F972EC-3A4B-45C9-A123-091028A1A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IE" dirty="0"/>
          </a:p>
        </p:txBody>
      </p:sp>
      <p:sp>
        <p:nvSpPr>
          <p:cNvPr id="4" name="Text Placeholder 3">
            <a:extLst>
              <a:ext uri="{FF2B5EF4-FFF2-40B4-BE49-F238E27FC236}">
                <a16:creationId xmlns:a16="http://schemas.microsoft.com/office/drawing/2014/main" id="{6DAF46AD-6297-4A5F-AC2F-3CD05AA4D1B9}"/>
              </a:ext>
            </a:extLst>
          </p:cNvPr>
          <p:cNvSpPr>
            <a:spLocks noGrp="1"/>
          </p:cNvSpPr>
          <p:nvPr>
            <p:ph type="body" sz="half" idx="2"/>
          </p:nvPr>
        </p:nvSpPr>
        <p:spPr>
          <a:xfrm>
            <a:off x="839788" y="2686050"/>
            <a:ext cx="3932237" cy="3182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2A5BDB6-0F97-4838-9F4C-C14BAD9E08EE}"/>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43575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C1A-D130-4092-BACA-CC385FDB2058}"/>
              </a:ext>
            </a:extLst>
          </p:cNvPr>
          <p:cNvSpPr>
            <a:spLocks noGrp="1"/>
          </p:cNvSpPr>
          <p:nvPr>
            <p:ph type="title"/>
          </p:nvPr>
        </p:nvSpPr>
        <p:spPr>
          <a:xfrm>
            <a:off x="232410" y="768350"/>
            <a:ext cx="10515600" cy="2852737"/>
          </a:xfrm>
          <a:prstGeom prst="rect">
            <a:avLst/>
          </a:prstGeo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E370C10-3D59-428A-BD23-D6A22A6DF798}"/>
              </a:ext>
            </a:extLst>
          </p:cNvPr>
          <p:cNvSpPr>
            <a:spLocks noGrp="1"/>
          </p:cNvSpPr>
          <p:nvPr>
            <p:ph type="body" idx="1"/>
          </p:nvPr>
        </p:nvSpPr>
        <p:spPr>
          <a:xfrm>
            <a:off x="232410" y="39265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AD9CEB5B-1513-4500-B2CE-317865A9DC37}"/>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0782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504-9F42-4A07-8E52-A909F656693E}"/>
              </a:ext>
            </a:extLst>
          </p:cNvPr>
          <p:cNvSpPr>
            <a:spLocks noGrp="1"/>
          </p:cNvSpPr>
          <p:nvPr>
            <p:ph type="title"/>
          </p:nvPr>
        </p:nvSpPr>
        <p:spPr>
          <a:xfrm>
            <a:off x="236220" y="232716"/>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04890214-C560-40D9-ABF5-80E3A117722A}"/>
              </a:ext>
            </a:extLst>
          </p:cNvPr>
          <p:cNvSpPr>
            <a:spLocks noGrp="1"/>
          </p:cNvSpPr>
          <p:nvPr>
            <p:ph idx="1"/>
          </p:nvPr>
        </p:nvSpPr>
        <p:spPr>
          <a:xfrm>
            <a:off x="232410" y="1562399"/>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Slide Number Placeholder 5">
            <a:extLst>
              <a:ext uri="{FF2B5EF4-FFF2-40B4-BE49-F238E27FC236}">
                <a16:creationId xmlns:a16="http://schemas.microsoft.com/office/drawing/2014/main" id="{51042445-E822-4A5E-A0AA-A2E79785977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394727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52F8-635D-4CCC-8863-4B877C0915D4}"/>
              </a:ext>
            </a:extLst>
          </p:cNvPr>
          <p:cNvSpPr>
            <a:spLocks noGrp="1"/>
          </p:cNvSpPr>
          <p:nvPr>
            <p:ph type="title"/>
          </p:nvPr>
        </p:nvSpPr>
        <p:spPr>
          <a:xfrm>
            <a:off x="232410" y="32067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EFB0C9AC-EC9D-4988-B138-61B19E261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F8F13E0-6305-4B18-925D-D9EAECAADF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Slide Number Placeholder 6">
            <a:extLst>
              <a:ext uri="{FF2B5EF4-FFF2-40B4-BE49-F238E27FC236}">
                <a16:creationId xmlns:a16="http://schemas.microsoft.com/office/drawing/2014/main" id="{647F1F1B-DA8B-4CB7-87AA-521D901485B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5928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AD18-F6FC-476D-AD56-9B24EDEDF97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C743001F-73BD-483F-9786-0B5A0A8ADD18}"/>
              </a:ext>
            </a:extLst>
          </p:cNvPr>
          <p:cNvSpPr>
            <a:spLocks noGrp="1"/>
          </p:cNvSpPr>
          <p:nvPr>
            <p:ph type="body" idx="1"/>
          </p:nvPr>
        </p:nvSpPr>
        <p:spPr>
          <a:xfrm>
            <a:off x="839788" y="1681163"/>
            <a:ext cx="5157787" cy="823912"/>
          </a:xfrm>
        </p:spPr>
        <p:txBody>
          <a:bodyPr anchor="b"/>
          <a:lstStyle>
            <a:lvl1pPr marL="0" indent="0" algn="ctr">
              <a:buNone/>
              <a:defRPr sz="2400" b="1">
                <a:solidFill>
                  <a:schemeClr val="accent4"/>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DA887F2-8695-4623-B863-CB552F538C2F}"/>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FDE81C25-08C2-4B09-A1F2-421463BF092A}"/>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accent6"/>
                </a:solidFill>
                <a:latin typeface="Ziggurat HTF-Black"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DA637B9-5E45-48E0-AA11-B9EA34313F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9" name="Slide Number Placeholder 8">
            <a:extLst>
              <a:ext uri="{FF2B5EF4-FFF2-40B4-BE49-F238E27FC236}">
                <a16:creationId xmlns:a16="http://schemas.microsoft.com/office/drawing/2014/main" id="{B05E493D-4F74-4031-848B-A82DBECAC486}"/>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35114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401B0-119B-4B4A-8449-AE4C161DFC84}"/>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21403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7AB-7EB3-4AAA-9F9C-436A51B6F146}"/>
              </a:ext>
            </a:extLst>
          </p:cNvPr>
          <p:cNvSpPr>
            <a:spLocks noGrp="1"/>
          </p:cNvSpPr>
          <p:nvPr>
            <p:ph type="title"/>
          </p:nvPr>
        </p:nvSpPr>
        <p:spPr>
          <a:xfrm>
            <a:off x="232410" y="842169"/>
            <a:ext cx="3932237" cy="1600200"/>
          </a:xfrm>
          <a:prstGeom prst="rect">
            <a:avLst/>
          </a:prstGeom>
        </p:spPr>
        <p:txBody>
          <a:bodyPr anchor="b"/>
          <a:lstStyle>
            <a:lvl1pPr>
              <a:defRPr sz="3200"/>
            </a:lvl1p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9813AFC-BF0D-40F5-B1E9-70019B3A73E5}"/>
              </a:ext>
            </a:extLst>
          </p:cNvPr>
          <p:cNvSpPr>
            <a:spLocks noGrp="1"/>
          </p:cNvSpPr>
          <p:nvPr>
            <p:ph idx="1"/>
          </p:nvPr>
        </p:nvSpPr>
        <p:spPr>
          <a:xfrm>
            <a:off x="4474528" y="834390"/>
            <a:ext cx="7485062" cy="5246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4" name="Text Placeholder 3">
            <a:extLst>
              <a:ext uri="{FF2B5EF4-FFF2-40B4-BE49-F238E27FC236}">
                <a16:creationId xmlns:a16="http://schemas.microsoft.com/office/drawing/2014/main" id="{3C3CD017-AE5B-4070-9443-ED0C84994CD6}"/>
              </a:ext>
            </a:extLst>
          </p:cNvPr>
          <p:cNvSpPr>
            <a:spLocks noGrp="1"/>
          </p:cNvSpPr>
          <p:nvPr>
            <p:ph type="body" sz="half" idx="2"/>
          </p:nvPr>
        </p:nvSpPr>
        <p:spPr>
          <a:xfrm>
            <a:off x="232410" y="2537460"/>
            <a:ext cx="3932237"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F4BCA29-1B1F-406D-9106-034CFE00890D}"/>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76183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2FA6-4D15-4187-B550-B64650490C30}"/>
              </a:ext>
            </a:extLst>
          </p:cNvPr>
          <p:cNvSpPr>
            <a:spLocks noGrp="1"/>
          </p:cNvSpPr>
          <p:nvPr>
            <p:ph type="title"/>
          </p:nvPr>
        </p:nvSpPr>
        <p:spPr>
          <a:xfrm>
            <a:off x="839788" y="987425"/>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D0F972EC-3A4B-45C9-A123-091028A1A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IE" dirty="0"/>
          </a:p>
        </p:txBody>
      </p:sp>
      <p:sp>
        <p:nvSpPr>
          <p:cNvPr id="4" name="Text Placeholder 3">
            <a:extLst>
              <a:ext uri="{FF2B5EF4-FFF2-40B4-BE49-F238E27FC236}">
                <a16:creationId xmlns:a16="http://schemas.microsoft.com/office/drawing/2014/main" id="{6DAF46AD-6297-4A5F-AC2F-3CD05AA4D1B9}"/>
              </a:ext>
            </a:extLst>
          </p:cNvPr>
          <p:cNvSpPr>
            <a:spLocks noGrp="1"/>
          </p:cNvSpPr>
          <p:nvPr>
            <p:ph type="body" sz="half" idx="2"/>
          </p:nvPr>
        </p:nvSpPr>
        <p:spPr>
          <a:xfrm>
            <a:off x="839788" y="2686050"/>
            <a:ext cx="3932237" cy="3182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12A5BDB6-0F97-4838-9F4C-C14BAD9E08EE}"/>
              </a:ext>
            </a:extLst>
          </p:cNvPr>
          <p:cNvSpPr>
            <a:spLocks noGrp="1"/>
          </p:cNvSpPr>
          <p:nvPr>
            <p:ph type="sldNum" sz="quarter" idx="12"/>
          </p:nvPr>
        </p:nvSpPr>
        <p:spPr/>
        <p:txBody>
          <a:bodyPr/>
          <a:lstStyle/>
          <a:p>
            <a:fld id="{6409BFAD-CFE0-470E-B2F4-9419CA47F564}" type="slidenum">
              <a:rPr lang="en-IE" smtClean="0"/>
              <a:t>‹#›</a:t>
            </a:fld>
            <a:endParaRPr lang="en-IE" dirty="0"/>
          </a:p>
        </p:txBody>
      </p:sp>
    </p:spTree>
    <p:extLst>
      <p:ext uri="{BB962C8B-B14F-4D97-AF65-F5344CB8AC3E}">
        <p14:creationId xmlns:p14="http://schemas.microsoft.com/office/powerpoint/2010/main" val="140234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E48D-A1E4-4C3E-9E7B-38A54017FE9E}"/>
              </a:ext>
            </a:extLst>
          </p:cNvPr>
          <p:cNvSpPr>
            <a:spLocks noGrp="1"/>
          </p:cNvSpPr>
          <p:nvPr>
            <p:ph type="ctrTitle"/>
          </p:nvPr>
        </p:nvSpPr>
        <p:spPr>
          <a:xfrm>
            <a:off x="1524000" y="356553"/>
            <a:ext cx="9144000" cy="2387600"/>
          </a:xfrm>
          <a:prstGeom prst="rect">
            <a:avLst/>
          </a:prstGeom>
        </p:spPr>
        <p:txBody>
          <a:bodyPr anchor="b"/>
          <a:lstStyle>
            <a:lvl1pPr algn="ctr">
              <a:defRPr sz="6600">
                <a:solidFill>
                  <a:schemeClr val="accent3"/>
                </a:solidFill>
              </a:defRPr>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27BE50D9-D233-45AB-BC42-92703E9560F2}"/>
              </a:ext>
            </a:extLst>
          </p:cNvPr>
          <p:cNvSpPr>
            <a:spLocks noGrp="1"/>
          </p:cNvSpPr>
          <p:nvPr>
            <p:ph type="subTitle" idx="1"/>
          </p:nvPr>
        </p:nvSpPr>
        <p:spPr>
          <a:xfrm>
            <a:off x="1524000" y="2859088"/>
            <a:ext cx="9144000" cy="8785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6" name="Slide Number Placeholder 5">
            <a:extLst>
              <a:ext uri="{FF2B5EF4-FFF2-40B4-BE49-F238E27FC236}">
                <a16:creationId xmlns:a16="http://schemas.microsoft.com/office/drawing/2014/main" id="{12C8105A-FC55-44D4-8198-0D565BBBE9DB}"/>
              </a:ext>
            </a:extLst>
          </p:cNvPr>
          <p:cNvSpPr>
            <a:spLocks noGrp="1"/>
          </p:cNvSpPr>
          <p:nvPr>
            <p:ph type="sldNum" sz="quarter" idx="12"/>
          </p:nvPr>
        </p:nvSpPr>
        <p:spPr>
          <a:xfrm>
            <a:off x="287655" y="6318567"/>
            <a:ext cx="1009650" cy="365125"/>
          </a:xfrm>
        </p:spPr>
        <p:txBody>
          <a:bodyPr/>
          <a:lstStyle>
            <a:lvl1pPr algn="l">
              <a:defRPr/>
            </a:lvl1pPr>
          </a:lstStyle>
          <a:p>
            <a:pPr algn="l"/>
            <a:fld id="{6409BFAD-CFE0-470E-B2F4-9419CA47F564}" type="slidenum">
              <a:rPr lang="en-IE" smtClean="0"/>
              <a:pPr/>
              <a:t>‹#›</a:t>
            </a:fld>
            <a:endParaRPr lang="en-IE" dirty="0"/>
          </a:p>
        </p:txBody>
      </p:sp>
    </p:spTree>
    <p:extLst>
      <p:ext uri="{BB962C8B-B14F-4D97-AF65-F5344CB8AC3E}">
        <p14:creationId xmlns:p14="http://schemas.microsoft.com/office/powerpoint/2010/main" val="120496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7.png"/><Relationship Id="rId5" Type="http://schemas.openxmlformats.org/officeDocument/2006/relationships/slideLayout" Target="../slideLayouts/slideLayout13.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050CC-497E-40DC-8D28-F83FAF8E2F04}"/>
              </a:ext>
            </a:extLst>
          </p:cNvPr>
          <p:cNvSpPr>
            <a:spLocks noGrp="1"/>
          </p:cNvSpPr>
          <p:nvPr>
            <p:ph type="body" idx="1"/>
          </p:nvPr>
        </p:nvSpPr>
        <p:spPr>
          <a:xfrm>
            <a:off x="236220" y="1707190"/>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49958E81-A58B-4E46-8655-AB529CCEFEA5}"/>
              </a:ext>
            </a:extLst>
          </p:cNvPr>
          <p:cNvSpPr>
            <a:spLocks noGrp="1"/>
          </p:cNvSpPr>
          <p:nvPr>
            <p:ph type="sldNum" sz="quarter" idx="4"/>
          </p:nvPr>
        </p:nvSpPr>
        <p:spPr>
          <a:xfrm>
            <a:off x="23241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409BFAD-CFE0-470E-B2F4-9419CA47F564}" type="slidenum">
              <a:rPr lang="en-IE" smtClean="0"/>
              <a:pPr/>
              <a:t>‹#›</a:t>
            </a:fld>
            <a:endParaRPr lang="en-IE" sz="1000" dirty="0"/>
          </a:p>
        </p:txBody>
      </p:sp>
      <p:pic>
        <p:nvPicPr>
          <p:cNvPr id="10" name="Picture 9" descr="A picture containing drawing, blue&#10;&#10;Description automatically generated">
            <a:extLst>
              <a:ext uri="{FF2B5EF4-FFF2-40B4-BE49-F238E27FC236}">
                <a16:creationId xmlns:a16="http://schemas.microsoft.com/office/drawing/2014/main" id="{BC099B10-6088-7649-87F1-4203BD60FBAB}"/>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0501782" y="287967"/>
            <a:ext cx="1384452" cy="475621"/>
          </a:xfrm>
          <a:prstGeom prst="rect">
            <a:avLst/>
          </a:prstGeom>
        </p:spPr>
      </p:pic>
      <p:sp>
        <p:nvSpPr>
          <p:cNvPr id="11" name="Title Placeholder 10">
            <a:extLst>
              <a:ext uri="{FF2B5EF4-FFF2-40B4-BE49-F238E27FC236}">
                <a16:creationId xmlns:a16="http://schemas.microsoft.com/office/drawing/2014/main" id="{AA714047-8067-3043-8DCD-FA776E555623}"/>
              </a:ext>
            </a:extLst>
          </p:cNvPr>
          <p:cNvSpPr>
            <a:spLocks noGrp="1"/>
          </p:cNvSpPr>
          <p:nvPr>
            <p:ph type="title"/>
          </p:nvPr>
        </p:nvSpPr>
        <p:spPr>
          <a:xfrm>
            <a:off x="232410" y="20541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A picture containing shape&#10;&#10;Description automatically generated">
            <a:extLst>
              <a:ext uri="{FF2B5EF4-FFF2-40B4-BE49-F238E27FC236}">
                <a16:creationId xmlns:a16="http://schemas.microsoft.com/office/drawing/2014/main" id="{E867DBA2-99A3-304E-977C-320CE2491FE2}"/>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0885937" y="6230606"/>
            <a:ext cx="1000297" cy="475621"/>
          </a:xfrm>
          <a:prstGeom prst="rect">
            <a:avLst/>
          </a:prstGeom>
        </p:spPr>
      </p:pic>
    </p:spTree>
    <p:extLst>
      <p:ext uri="{BB962C8B-B14F-4D97-AF65-F5344CB8AC3E}">
        <p14:creationId xmlns:p14="http://schemas.microsoft.com/office/powerpoint/2010/main" val="315389342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6" r:id="rId3"/>
    <p:sldLayoutId id="2147483688" r:id="rId4"/>
    <p:sldLayoutId id="2147483689"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chemeClr val="accent3"/>
          </a:solidFill>
          <a:latin typeface="Ziggurat HTF-Black" pitchFamily="2" charset="77"/>
          <a:ea typeface="+mj-ea"/>
          <a:cs typeface="+mj-cs"/>
        </a:defRPr>
      </a:lvl1pPr>
    </p:titleStyle>
    <p:bodyStyle>
      <a:lvl1pPr marL="514350" indent="-514350" algn="l" defTabSz="914400" rtl="0" eaLnBrk="1" latinLnBrk="0" hangingPunct="1">
        <a:lnSpc>
          <a:spcPct val="90000"/>
        </a:lnSpc>
        <a:spcBef>
          <a:spcPts val="1000"/>
        </a:spcBef>
        <a:buClr>
          <a:schemeClr val="accent3"/>
        </a:buClr>
        <a:buFont typeface="+mj-lt"/>
        <a:buAutoNum type="arabicPeriod"/>
        <a:defRPr sz="2800" b="1"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Clr>
          <a:schemeClr val="accent3"/>
        </a:buClr>
        <a:buSzPct val="90000"/>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050CC-497E-40DC-8D28-F83FAF8E2F04}"/>
              </a:ext>
            </a:extLst>
          </p:cNvPr>
          <p:cNvSpPr>
            <a:spLocks noGrp="1"/>
          </p:cNvSpPr>
          <p:nvPr>
            <p:ph type="body" idx="1"/>
          </p:nvPr>
        </p:nvSpPr>
        <p:spPr>
          <a:xfrm>
            <a:off x="236220" y="1707190"/>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49958E81-A58B-4E46-8655-AB529CCEFEA5}"/>
              </a:ext>
            </a:extLst>
          </p:cNvPr>
          <p:cNvSpPr>
            <a:spLocks noGrp="1"/>
          </p:cNvSpPr>
          <p:nvPr>
            <p:ph type="sldNum" sz="quarter" idx="4"/>
          </p:nvPr>
        </p:nvSpPr>
        <p:spPr>
          <a:xfrm>
            <a:off x="23241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409BFAD-CFE0-470E-B2F4-9419CA47F564}" type="slidenum">
              <a:rPr lang="en-IE" smtClean="0"/>
              <a:pPr/>
              <a:t>‹#›</a:t>
            </a:fld>
            <a:endParaRPr lang="en-IE" sz="1000" dirty="0"/>
          </a:p>
        </p:txBody>
      </p:sp>
      <p:pic>
        <p:nvPicPr>
          <p:cNvPr id="10" name="Picture 9" descr="A picture containing drawing, blue&#10;&#10;Description automatically generated">
            <a:extLst>
              <a:ext uri="{FF2B5EF4-FFF2-40B4-BE49-F238E27FC236}">
                <a16:creationId xmlns:a16="http://schemas.microsoft.com/office/drawing/2014/main" id="{BC099B10-6088-7649-87F1-4203BD60FBAB}"/>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0501782" y="287967"/>
            <a:ext cx="1384452" cy="475621"/>
          </a:xfrm>
          <a:prstGeom prst="rect">
            <a:avLst/>
          </a:prstGeom>
        </p:spPr>
      </p:pic>
      <p:sp>
        <p:nvSpPr>
          <p:cNvPr id="11" name="Title Placeholder 10">
            <a:extLst>
              <a:ext uri="{FF2B5EF4-FFF2-40B4-BE49-F238E27FC236}">
                <a16:creationId xmlns:a16="http://schemas.microsoft.com/office/drawing/2014/main" id="{AA714047-8067-3043-8DCD-FA776E555623}"/>
              </a:ext>
            </a:extLst>
          </p:cNvPr>
          <p:cNvSpPr>
            <a:spLocks noGrp="1"/>
          </p:cNvSpPr>
          <p:nvPr>
            <p:ph type="title"/>
          </p:nvPr>
        </p:nvSpPr>
        <p:spPr>
          <a:xfrm>
            <a:off x="232410" y="20541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7" name="Picture 6" descr="A picture containing shape&#10;&#10;Description automatically generated">
            <a:extLst>
              <a:ext uri="{FF2B5EF4-FFF2-40B4-BE49-F238E27FC236}">
                <a16:creationId xmlns:a16="http://schemas.microsoft.com/office/drawing/2014/main" id="{E867DBA2-99A3-304E-977C-320CE2491FE2}"/>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0885937" y="6230606"/>
            <a:ext cx="1000297" cy="475621"/>
          </a:xfrm>
          <a:prstGeom prst="rect">
            <a:avLst/>
          </a:prstGeom>
        </p:spPr>
      </p:pic>
    </p:spTree>
    <p:extLst>
      <p:ext uri="{BB962C8B-B14F-4D97-AF65-F5344CB8AC3E}">
        <p14:creationId xmlns:p14="http://schemas.microsoft.com/office/powerpoint/2010/main" val="3344491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xStyles>
    <p:titleStyle>
      <a:lvl1pPr algn="l" defTabSz="914400" rtl="0" eaLnBrk="1" latinLnBrk="0" hangingPunct="1">
        <a:lnSpc>
          <a:spcPct val="90000"/>
        </a:lnSpc>
        <a:spcBef>
          <a:spcPct val="0"/>
        </a:spcBef>
        <a:buNone/>
        <a:defRPr sz="4400" kern="1200">
          <a:solidFill>
            <a:schemeClr val="accent3"/>
          </a:solidFill>
          <a:latin typeface="Ziggurat HTF-Black" pitchFamily="2" charset="77"/>
          <a:ea typeface="+mj-ea"/>
          <a:cs typeface="+mj-cs"/>
        </a:defRPr>
      </a:lvl1pPr>
    </p:titleStyle>
    <p:bodyStyle>
      <a:lvl1pPr marL="514350" indent="-514350" algn="l" defTabSz="914400" rtl="0" eaLnBrk="1" latinLnBrk="0" hangingPunct="1">
        <a:lnSpc>
          <a:spcPct val="90000"/>
        </a:lnSpc>
        <a:spcBef>
          <a:spcPts val="1000"/>
        </a:spcBef>
        <a:buClr>
          <a:schemeClr val="accent3"/>
        </a:buClr>
        <a:buFont typeface="+mj-lt"/>
        <a:buAutoNum type="arabicPeriod"/>
        <a:defRPr sz="2800" b="1" kern="1200">
          <a:solidFill>
            <a:schemeClr val="accent2"/>
          </a:solidFill>
          <a:latin typeface="+mj-lt"/>
          <a:ea typeface="+mn-ea"/>
          <a:cs typeface="+mn-cs"/>
        </a:defRPr>
      </a:lvl1pPr>
      <a:lvl2pPr marL="685800" indent="-228600" algn="l" defTabSz="914400" rtl="0" eaLnBrk="1" latinLnBrk="0" hangingPunct="1">
        <a:lnSpc>
          <a:spcPct val="90000"/>
        </a:lnSpc>
        <a:spcBef>
          <a:spcPts val="500"/>
        </a:spcBef>
        <a:buClr>
          <a:schemeClr val="accent3"/>
        </a:buClr>
        <a:buSzPct val="90000"/>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audio" Target="../media/media1.mp3"/><Relationship Id="rId16" Type="http://schemas.openxmlformats.org/officeDocument/2006/relationships/image" Target="../media/image28.png"/><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23.png"/><Relationship Id="rId5" Type="http://schemas.openxmlformats.org/officeDocument/2006/relationships/slideLayout" Target="../slideLayouts/slideLayout4.xml"/><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audio" Target="../media/media2.mp3"/><Relationship Id="rId9" Type="http://schemas.openxmlformats.org/officeDocument/2006/relationships/image" Target="../media/image21.gif"/><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7.pn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9.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3.png"/><Relationship Id="rId10" Type="http://schemas.openxmlformats.org/officeDocument/2006/relationships/image" Target="../media/image45.png"/><Relationship Id="rId4" Type="http://schemas.openxmlformats.org/officeDocument/2006/relationships/image" Target="../media/image27.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DE748C5-1C6C-584C-ADAF-518498C69636}"/>
              </a:ext>
            </a:extLst>
          </p:cNvPr>
          <p:cNvSpPr>
            <a:spLocks noGrp="1"/>
          </p:cNvSpPr>
          <p:nvPr>
            <p:ph type="subTitle" idx="1"/>
          </p:nvPr>
        </p:nvSpPr>
        <p:spPr>
          <a:xfrm>
            <a:off x="1524000" y="2432050"/>
            <a:ext cx="9144000" cy="2650172"/>
          </a:xfrm>
        </p:spPr>
        <p:txBody>
          <a:bodyPr>
            <a:noAutofit/>
          </a:bodyPr>
          <a:lstStyle/>
          <a:p>
            <a:r>
              <a:rPr lang="en-IE" sz="1800" b="1" dirty="0">
                <a:solidFill>
                  <a:schemeClr val="accent3"/>
                </a:solidFill>
              </a:rPr>
              <a:t>“Equality for All”</a:t>
            </a:r>
            <a:endParaRPr lang="en-IE" sz="1800" dirty="0">
              <a:solidFill>
                <a:schemeClr val="accent3"/>
              </a:solidFill>
            </a:endParaRPr>
          </a:p>
          <a:p>
            <a:r>
              <a:rPr lang="en-IE" sz="3600" dirty="0"/>
              <a:t>LESSON TWO</a:t>
            </a:r>
          </a:p>
          <a:p>
            <a:r>
              <a:rPr lang="en-IE" sz="1800" dirty="0"/>
              <a:t>(5</a:t>
            </a:r>
            <a:r>
              <a:rPr lang="en-IE" sz="1800" baseline="30000" dirty="0"/>
              <a:t>th</a:t>
            </a:r>
            <a:r>
              <a:rPr lang="en-IE" sz="1800" dirty="0"/>
              <a:t>-6</a:t>
            </a:r>
            <a:r>
              <a:rPr lang="en-IE" sz="1800" baseline="30000" dirty="0"/>
              <a:t>th</a:t>
            </a:r>
            <a:r>
              <a:rPr lang="en-IE" sz="1800" dirty="0"/>
              <a:t> class)</a:t>
            </a:r>
          </a:p>
        </p:txBody>
      </p:sp>
      <p:sp>
        <p:nvSpPr>
          <p:cNvPr id="10" name="Title 1">
            <a:extLst>
              <a:ext uri="{FF2B5EF4-FFF2-40B4-BE49-F238E27FC236}">
                <a16:creationId xmlns:a16="http://schemas.microsoft.com/office/drawing/2014/main" id="{F6EB4FDA-B3DB-C449-AE68-82DDA5D0CE96}"/>
              </a:ext>
            </a:extLst>
          </p:cNvPr>
          <p:cNvSpPr txBox="1">
            <a:spLocks/>
          </p:cNvSpPr>
          <p:nvPr/>
        </p:nvSpPr>
        <p:spPr>
          <a:xfrm>
            <a:off x="1524000" y="777240"/>
            <a:ext cx="9144000" cy="2387600"/>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6600" kern="1200">
                <a:solidFill>
                  <a:schemeClr val="accent3"/>
                </a:solidFill>
                <a:latin typeface="Ziggurat HTF-Black" pitchFamily="2" charset="77"/>
                <a:ea typeface="+mj-ea"/>
                <a:cs typeface="+mj-cs"/>
              </a:defRPr>
            </a:lvl1pPr>
          </a:lstStyle>
          <a:p>
            <a:r>
              <a:rPr lang="en-US" dirty="0">
                <a:solidFill>
                  <a:schemeClr val="accent2"/>
                </a:solidFill>
              </a:rPr>
              <a:t>OUR WORLD </a:t>
            </a:r>
            <a:r>
              <a:rPr lang="en-US" dirty="0">
                <a:solidFill>
                  <a:srgbClr val="B8028A"/>
                </a:solidFill>
              </a:rPr>
              <a:t>IRISH AID AWARDS </a:t>
            </a:r>
            <a:r>
              <a:rPr lang="en-US" dirty="0">
                <a:solidFill>
                  <a:schemeClr val="accent2"/>
                </a:solidFill>
              </a:rPr>
              <a:t>2023</a:t>
            </a:r>
          </a:p>
        </p:txBody>
      </p:sp>
      <p:pic>
        <p:nvPicPr>
          <p:cNvPr id="12" name="Picture 11" descr="A picture containing mug, sitting, dark, table&#10;&#10;Description automatically generated">
            <a:extLst>
              <a:ext uri="{FF2B5EF4-FFF2-40B4-BE49-F238E27FC236}">
                <a16:creationId xmlns:a16="http://schemas.microsoft.com/office/drawing/2014/main" id="{095DBA0B-31D2-4149-AF73-BF679483EDC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5378" y="3904527"/>
            <a:ext cx="2492731" cy="2953473"/>
          </a:xfrm>
          <a:prstGeom prst="rect">
            <a:avLst/>
          </a:prstGeom>
        </p:spPr>
      </p:pic>
      <p:pic>
        <p:nvPicPr>
          <p:cNvPr id="3" name="Picture 2" descr="A picture containing object, light, lamp&#10;&#10;Description automatically generated">
            <a:extLst>
              <a:ext uri="{FF2B5EF4-FFF2-40B4-BE49-F238E27FC236}">
                <a16:creationId xmlns:a16="http://schemas.microsoft.com/office/drawing/2014/main" id="{B6131401-B5B1-B24B-9DD6-FFF4D90C774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1315" y="168859"/>
            <a:ext cx="1915315" cy="1625847"/>
          </a:xfrm>
          <a:prstGeom prst="rect">
            <a:avLst/>
          </a:prstGeom>
        </p:spPr>
      </p:pic>
      <p:pic>
        <p:nvPicPr>
          <p:cNvPr id="6" name="Picture 5" descr="A picture containing object, lamp, light&#10;&#10;Description automatically generated">
            <a:extLst>
              <a:ext uri="{FF2B5EF4-FFF2-40B4-BE49-F238E27FC236}">
                <a16:creationId xmlns:a16="http://schemas.microsoft.com/office/drawing/2014/main" id="{1BC774C2-AE80-3F41-ADA3-4A6AEDB700D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915885" y="3001381"/>
            <a:ext cx="1204016" cy="819731"/>
          </a:xfrm>
          <a:prstGeom prst="rect">
            <a:avLst/>
          </a:prstGeom>
        </p:spPr>
      </p:pic>
      <p:pic>
        <p:nvPicPr>
          <p:cNvPr id="9" name="Picture 8" descr="A picture containing object, lamp, light&#10;&#10;Description automatically generated">
            <a:extLst>
              <a:ext uri="{FF2B5EF4-FFF2-40B4-BE49-F238E27FC236}">
                <a16:creationId xmlns:a16="http://schemas.microsoft.com/office/drawing/2014/main" id="{72DA8BDA-0B45-C54B-AE6B-550BB3EFAA7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39911" y="3097018"/>
            <a:ext cx="1639191" cy="1090062"/>
          </a:xfrm>
          <a:prstGeom prst="rect">
            <a:avLst/>
          </a:prstGeom>
        </p:spPr>
      </p:pic>
      <p:pic>
        <p:nvPicPr>
          <p:cNvPr id="13" name="Picture 12" descr="A picture containing object, lamp, light&#10;&#10;Description automatically generated">
            <a:extLst>
              <a:ext uri="{FF2B5EF4-FFF2-40B4-BE49-F238E27FC236}">
                <a16:creationId xmlns:a16="http://schemas.microsoft.com/office/drawing/2014/main" id="{B4EFDD84-15B2-EA4B-B30B-6FA52B5CEF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737156" y="1179375"/>
            <a:ext cx="2244217" cy="1527623"/>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3B3CD0CC-28C3-5C49-B351-AD4776DC74F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9782" y="3642049"/>
            <a:ext cx="2164444" cy="2200689"/>
          </a:xfrm>
          <a:prstGeom prst="rect">
            <a:avLst/>
          </a:prstGeom>
        </p:spPr>
      </p:pic>
      <p:pic>
        <p:nvPicPr>
          <p:cNvPr id="7" name="Picture 6" descr="A picture containing sitting, table, cake, bear&#10;&#10;Description automatically generated">
            <a:extLst>
              <a:ext uri="{FF2B5EF4-FFF2-40B4-BE49-F238E27FC236}">
                <a16:creationId xmlns:a16="http://schemas.microsoft.com/office/drawing/2014/main" id="{4288EA92-1019-D448-9075-0B2C759F7DA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051090" y="3554333"/>
            <a:ext cx="3304515" cy="4209574"/>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928EA0EC-263D-C44D-9297-9EF999D8F0B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517893" y="2706998"/>
            <a:ext cx="3318197" cy="3373762"/>
          </a:xfrm>
          <a:prstGeom prst="rect">
            <a:avLst/>
          </a:prstGeom>
        </p:spPr>
      </p:pic>
      <p:pic>
        <p:nvPicPr>
          <p:cNvPr id="17" name="Picture 16" descr="A close up of a sign&#10;&#10;Description automatically generated">
            <a:extLst>
              <a:ext uri="{FF2B5EF4-FFF2-40B4-BE49-F238E27FC236}">
                <a16:creationId xmlns:a16="http://schemas.microsoft.com/office/drawing/2014/main" id="{F869D841-5980-5C47-9B94-971513F86782}"/>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55792" y="5283060"/>
            <a:ext cx="513120" cy="571762"/>
          </a:xfrm>
          <a:prstGeom prst="rect">
            <a:avLst/>
          </a:prstGeom>
        </p:spPr>
      </p:pic>
      <p:pic>
        <p:nvPicPr>
          <p:cNvPr id="19" name="Picture 18" descr="A close up of a sign&#10;&#10;Description automatically generated">
            <a:extLst>
              <a:ext uri="{FF2B5EF4-FFF2-40B4-BE49-F238E27FC236}">
                <a16:creationId xmlns:a16="http://schemas.microsoft.com/office/drawing/2014/main" id="{3D43AAB8-D138-464C-B8BB-AB4FA12DE32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1056111" y="5464256"/>
            <a:ext cx="553273" cy="616504"/>
          </a:xfrm>
          <a:prstGeom prst="rect">
            <a:avLst/>
          </a:prstGeom>
        </p:spPr>
      </p:pic>
      <p:pic>
        <p:nvPicPr>
          <p:cNvPr id="4" name="Picture 3">
            <a:extLst>
              <a:ext uri="{FF2B5EF4-FFF2-40B4-BE49-F238E27FC236}">
                <a16:creationId xmlns:a16="http://schemas.microsoft.com/office/drawing/2014/main" id="{107F53B5-C74D-0544-AD94-25CE4F48A959}"/>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938795" y="3987657"/>
            <a:ext cx="1021435" cy="2093105"/>
          </a:xfrm>
          <a:prstGeom prst="rect">
            <a:avLst/>
          </a:prstGeom>
        </p:spPr>
      </p:pic>
    </p:spTree>
    <p:extLst>
      <p:ext uri="{BB962C8B-B14F-4D97-AF65-F5344CB8AC3E}">
        <p14:creationId xmlns:p14="http://schemas.microsoft.com/office/powerpoint/2010/main" val="102569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0D7DC0-EC37-CE4D-B091-C98DAAF2F201}"/>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3</a:t>
            </a:r>
          </a:p>
        </p:txBody>
      </p:sp>
      <p:pic>
        <p:nvPicPr>
          <p:cNvPr id="8" name="Picture 7">
            <a:extLst>
              <a:ext uri="{FF2B5EF4-FFF2-40B4-BE49-F238E27FC236}">
                <a16:creationId xmlns:a16="http://schemas.microsoft.com/office/drawing/2014/main" id="{C5D34ED2-A2BA-7D41-BDDD-513DDF823B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0313" y="2270734"/>
            <a:ext cx="2487546" cy="2842910"/>
          </a:xfrm>
          <a:prstGeom prst="rect">
            <a:avLst/>
          </a:prstGeom>
        </p:spPr>
      </p:pic>
      <p:sp>
        <p:nvSpPr>
          <p:cNvPr id="9" name="TextBox 8">
            <a:extLst>
              <a:ext uri="{FF2B5EF4-FFF2-40B4-BE49-F238E27FC236}">
                <a16:creationId xmlns:a16="http://schemas.microsoft.com/office/drawing/2014/main" id="{5D244656-8071-4213-9EB3-05ADC9FE7E1B}"/>
              </a:ext>
            </a:extLst>
          </p:cNvPr>
          <p:cNvSpPr txBox="1"/>
          <p:nvPr/>
        </p:nvSpPr>
        <p:spPr>
          <a:xfrm>
            <a:off x="232410" y="751564"/>
            <a:ext cx="11659278" cy="646331"/>
          </a:xfrm>
          <a:prstGeom prst="rect">
            <a:avLst/>
          </a:prstGeom>
          <a:noFill/>
        </p:spPr>
        <p:txBody>
          <a:bodyPr wrap="square" rtlCol="0">
            <a:spAutoFit/>
          </a:bodyPr>
          <a:lstStyle/>
          <a:p>
            <a:r>
              <a:rPr lang="en-IE" dirty="0"/>
              <a:t>Here are some of the fantastic examples of children’s work published in Global Goal Getters online magazines in the past.  See </a:t>
            </a:r>
            <a:r>
              <a:rPr lang="en-IE" u="sng" dirty="0">
                <a:solidFill>
                  <a:srgbClr val="0000FF"/>
                </a:solidFill>
                <a:ea typeface="Times New Roman" panose="02020603050405020304" pitchFamily="18" charset="0"/>
              </a:rPr>
              <a:t>https://www.ourworldirishaidawards.ie/global-goal-getters/</a:t>
            </a:r>
            <a:r>
              <a:rPr lang="en-IE" dirty="0"/>
              <a:t> for more great examples.</a:t>
            </a:r>
          </a:p>
        </p:txBody>
      </p:sp>
      <p:pic>
        <p:nvPicPr>
          <p:cNvPr id="13" name="Picture 12">
            <a:extLst>
              <a:ext uri="{FF2B5EF4-FFF2-40B4-BE49-F238E27FC236}">
                <a16:creationId xmlns:a16="http://schemas.microsoft.com/office/drawing/2014/main" id="{9CF189E3-5522-4CC9-A98E-5EACA793D59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554059" y="4290304"/>
            <a:ext cx="3684528" cy="1335972"/>
          </a:xfrm>
          <a:prstGeom prst="rect">
            <a:avLst/>
          </a:prstGeom>
        </p:spPr>
      </p:pic>
      <p:pic>
        <p:nvPicPr>
          <p:cNvPr id="12" name="Picture 11">
            <a:extLst>
              <a:ext uri="{FF2B5EF4-FFF2-40B4-BE49-F238E27FC236}">
                <a16:creationId xmlns:a16="http://schemas.microsoft.com/office/drawing/2014/main" id="{8281DD3E-D353-378F-F8B8-D1E3CCD4F292}"/>
              </a:ext>
            </a:extLst>
          </p:cNvPr>
          <p:cNvPicPr>
            <a:picLocks noChangeAspect="1"/>
          </p:cNvPicPr>
          <p:nvPr/>
        </p:nvPicPr>
        <p:blipFill rotWithShape="1">
          <a:blip r:embed="rId5"/>
          <a:srcRect l="51231" t="54537" r="16199" b="16463"/>
          <a:stretch/>
        </p:blipFill>
        <p:spPr>
          <a:xfrm>
            <a:off x="3070921" y="1662734"/>
            <a:ext cx="3999599" cy="2003258"/>
          </a:xfrm>
          <a:prstGeom prst="rect">
            <a:avLst/>
          </a:prstGeom>
        </p:spPr>
      </p:pic>
      <p:pic>
        <p:nvPicPr>
          <p:cNvPr id="3" name="Picture 2">
            <a:extLst>
              <a:ext uri="{FF2B5EF4-FFF2-40B4-BE49-F238E27FC236}">
                <a16:creationId xmlns:a16="http://schemas.microsoft.com/office/drawing/2014/main" id="{7F59BE97-642D-EB4E-9026-1F7F57DAA48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275887" y="4333257"/>
            <a:ext cx="2445853" cy="1238203"/>
          </a:xfrm>
          <a:prstGeom prst="rect">
            <a:avLst/>
          </a:prstGeom>
        </p:spPr>
      </p:pic>
      <p:pic>
        <p:nvPicPr>
          <p:cNvPr id="10" name="Picture 9">
            <a:extLst>
              <a:ext uri="{FF2B5EF4-FFF2-40B4-BE49-F238E27FC236}">
                <a16:creationId xmlns:a16="http://schemas.microsoft.com/office/drawing/2014/main" id="{C947F135-156B-614F-845F-5916C5B518E6}"/>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755235" y="4242274"/>
            <a:ext cx="2503784" cy="1384001"/>
          </a:xfrm>
          <a:prstGeom prst="rect">
            <a:avLst/>
          </a:prstGeom>
        </p:spPr>
      </p:pic>
      <p:pic>
        <p:nvPicPr>
          <p:cNvPr id="15" name="Picture 14">
            <a:extLst>
              <a:ext uri="{FF2B5EF4-FFF2-40B4-BE49-F238E27FC236}">
                <a16:creationId xmlns:a16="http://schemas.microsoft.com/office/drawing/2014/main" id="{9A47EB66-4FE2-4E4D-8755-196F4356FE40}"/>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2719547" y="1700725"/>
            <a:ext cx="5108264" cy="2463502"/>
          </a:xfrm>
          <a:prstGeom prst="rect">
            <a:avLst/>
          </a:prstGeom>
        </p:spPr>
      </p:pic>
      <p:pic>
        <p:nvPicPr>
          <p:cNvPr id="17" name="Picture 16">
            <a:extLst>
              <a:ext uri="{FF2B5EF4-FFF2-40B4-BE49-F238E27FC236}">
                <a16:creationId xmlns:a16="http://schemas.microsoft.com/office/drawing/2014/main" id="{CB8A70DD-2020-7848-A250-86ACB9889C55}"/>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910623" y="1946694"/>
            <a:ext cx="3806671" cy="3330851"/>
          </a:xfrm>
          <a:prstGeom prst="rect">
            <a:avLst/>
          </a:prstGeom>
        </p:spPr>
      </p:pic>
      <p:sp>
        <p:nvSpPr>
          <p:cNvPr id="19" name="Rectangle 18">
            <a:extLst>
              <a:ext uri="{FF2B5EF4-FFF2-40B4-BE49-F238E27FC236}">
                <a16:creationId xmlns:a16="http://schemas.microsoft.com/office/drawing/2014/main" id="{C4057828-5582-4D4F-AFE2-DA505B2BF36C}"/>
              </a:ext>
            </a:extLst>
          </p:cNvPr>
          <p:cNvSpPr/>
          <p:nvPr/>
        </p:nvSpPr>
        <p:spPr>
          <a:xfrm>
            <a:off x="9795153" y="2451092"/>
            <a:ext cx="1965740" cy="712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a:extLst>
              <a:ext uri="{FF2B5EF4-FFF2-40B4-BE49-F238E27FC236}">
                <a16:creationId xmlns:a16="http://schemas.microsoft.com/office/drawing/2014/main" id="{1365988E-57EC-6244-90AD-4C6817A9E766}"/>
              </a:ext>
            </a:extLst>
          </p:cNvPr>
          <p:cNvSpPr/>
          <p:nvPr/>
        </p:nvSpPr>
        <p:spPr>
          <a:xfrm>
            <a:off x="10170846" y="1971250"/>
            <a:ext cx="1916552" cy="846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977B8D56-8EED-D14D-9E3D-144FD176C19A}"/>
              </a:ext>
            </a:extLst>
          </p:cNvPr>
          <p:cNvSpPr/>
          <p:nvPr/>
        </p:nvSpPr>
        <p:spPr>
          <a:xfrm>
            <a:off x="10081461" y="3084206"/>
            <a:ext cx="1916553" cy="108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2BF192A5-0596-C546-84AA-5D022B499509}"/>
              </a:ext>
            </a:extLst>
          </p:cNvPr>
          <p:cNvSpPr/>
          <p:nvPr/>
        </p:nvSpPr>
        <p:spPr>
          <a:xfrm>
            <a:off x="9634895" y="2470619"/>
            <a:ext cx="1916552" cy="846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 name="Picture 19">
            <a:extLst>
              <a:ext uri="{FF2B5EF4-FFF2-40B4-BE49-F238E27FC236}">
                <a16:creationId xmlns:a16="http://schemas.microsoft.com/office/drawing/2014/main" id="{217D4C39-1B0C-EB4F-8111-6B293400D2DB}"/>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10061253" y="2390356"/>
            <a:ext cx="1936761" cy="1329563"/>
          </a:xfrm>
          <a:prstGeom prst="rect">
            <a:avLst/>
          </a:prstGeom>
        </p:spPr>
      </p:pic>
    </p:spTree>
    <p:extLst>
      <p:ext uri="{BB962C8B-B14F-4D97-AF65-F5344CB8AC3E}">
        <p14:creationId xmlns:p14="http://schemas.microsoft.com/office/powerpoint/2010/main" val="10371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60FBA5F9-5B20-9642-9D66-47EBD4467AA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830" y="1000190"/>
            <a:ext cx="3088242" cy="5925469"/>
          </a:xfrm>
          <a:prstGeom prst="rect">
            <a:avLst/>
          </a:prstGeom>
        </p:spPr>
      </p:pic>
      <p:sp>
        <p:nvSpPr>
          <p:cNvPr id="7" name="TextBox 6">
            <a:extLst>
              <a:ext uri="{FF2B5EF4-FFF2-40B4-BE49-F238E27FC236}">
                <a16:creationId xmlns:a16="http://schemas.microsoft.com/office/drawing/2014/main" id="{F681D2B8-9FA5-43DA-AE85-61C6E5662693}"/>
              </a:ext>
            </a:extLst>
          </p:cNvPr>
          <p:cNvSpPr txBox="1"/>
          <p:nvPr/>
        </p:nvSpPr>
        <p:spPr>
          <a:xfrm>
            <a:off x="6131808" y="1873352"/>
            <a:ext cx="5617027" cy="707886"/>
          </a:xfrm>
          <a:prstGeom prst="rect">
            <a:avLst/>
          </a:prstGeom>
          <a:solidFill>
            <a:schemeClr val="accent1">
              <a:lumMod val="20000"/>
              <a:lumOff val="80000"/>
            </a:schemeClr>
          </a:solidFill>
          <a:ln w="28575">
            <a:noFill/>
          </a:ln>
        </p:spPr>
        <p:txBody>
          <a:bodyPr wrap="square" rtlCol="0">
            <a:spAutoFit/>
          </a:bodyPr>
          <a:lstStyle/>
          <a:p>
            <a:pPr algn="ctr"/>
            <a:r>
              <a:rPr lang="en-IE" sz="2000" dirty="0"/>
              <a:t>identify what Irish Aid is and does</a:t>
            </a:r>
          </a:p>
          <a:p>
            <a:pPr algn="ctr"/>
            <a:endParaRPr lang="en-IE" sz="2000" dirty="0"/>
          </a:p>
        </p:txBody>
      </p:sp>
      <p:sp>
        <p:nvSpPr>
          <p:cNvPr id="10" name="TextBox 9">
            <a:extLst>
              <a:ext uri="{FF2B5EF4-FFF2-40B4-BE49-F238E27FC236}">
                <a16:creationId xmlns:a16="http://schemas.microsoft.com/office/drawing/2014/main" id="{DA140021-BC5A-4BEF-BAF7-505D18E14966}"/>
              </a:ext>
            </a:extLst>
          </p:cNvPr>
          <p:cNvSpPr txBox="1"/>
          <p:nvPr/>
        </p:nvSpPr>
        <p:spPr>
          <a:xfrm>
            <a:off x="5460999" y="4978400"/>
            <a:ext cx="184731" cy="369332"/>
          </a:xfrm>
          <a:prstGeom prst="rect">
            <a:avLst/>
          </a:prstGeom>
          <a:noFill/>
        </p:spPr>
        <p:txBody>
          <a:bodyPr wrap="square" rtlCol="0">
            <a:spAutoFit/>
          </a:bodyPr>
          <a:lstStyle/>
          <a:p>
            <a:endParaRPr lang="en-IE" dirty="0"/>
          </a:p>
        </p:txBody>
      </p:sp>
      <p:sp>
        <p:nvSpPr>
          <p:cNvPr id="9" name="TextBox 8">
            <a:extLst>
              <a:ext uri="{FF2B5EF4-FFF2-40B4-BE49-F238E27FC236}">
                <a16:creationId xmlns:a16="http://schemas.microsoft.com/office/drawing/2014/main" id="{4FD3D95F-6402-954D-8057-0FB258054120}"/>
              </a:ext>
            </a:extLst>
          </p:cNvPr>
          <p:cNvSpPr txBox="1"/>
          <p:nvPr/>
        </p:nvSpPr>
        <p:spPr>
          <a:xfrm>
            <a:off x="6131808" y="2868517"/>
            <a:ext cx="5617027" cy="959173"/>
          </a:xfrm>
          <a:prstGeom prst="rect">
            <a:avLst/>
          </a:prstGeom>
          <a:solidFill>
            <a:schemeClr val="accent6">
              <a:lumMod val="20000"/>
              <a:lumOff val="80000"/>
            </a:schemeClr>
          </a:solidFill>
          <a:ln w="28575">
            <a:noFill/>
          </a:ln>
        </p:spPr>
        <p:txBody>
          <a:bodyPr wrap="square" rtlCol="0">
            <a:spAutoFit/>
          </a:bodyPr>
          <a:lstStyle/>
          <a:p>
            <a:pPr algn="ctr">
              <a:lnSpc>
                <a:spcPct val="150000"/>
              </a:lnSpc>
            </a:pPr>
            <a:r>
              <a:rPr lang="en-IE" sz="2000" dirty="0"/>
              <a:t>discuss the links between Irish Aid work around our world and the Global Goals</a:t>
            </a:r>
          </a:p>
        </p:txBody>
      </p:sp>
      <p:sp>
        <p:nvSpPr>
          <p:cNvPr id="13" name="TextBox 12">
            <a:extLst>
              <a:ext uri="{FF2B5EF4-FFF2-40B4-BE49-F238E27FC236}">
                <a16:creationId xmlns:a16="http://schemas.microsoft.com/office/drawing/2014/main" id="{5B4189BB-62F0-9344-B84A-621FC9DD6587}"/>
              </a:ext>
            </a:extLst>
          </p:cNvPr>
          <p:cNvSpPr txBox="1"/>
          <p:nvPr/>
        </p:nvSpPr>
        <p:spPr>
          <a:xfrm>
            <a:off x="6131808" y="862370"/>
            <a:ext cx="5617027" cy="400110"/>
          </a:xfrm>
          <a:prstGeom prst="rect">
            <a:avLst/>
          </a:prstGeom>
          <a:noFill/>
        </p:spPr>
        <p:txBody>
          <a:bodyPr wrap="square" rtlCol="0">
            <a:spAutoFit/>
          </a:bodyPr>
          <a:lstStyle/>
          <a:p>
            <a:pPr algn="ctr"/>
            <a:r>
              <a:rPr lang="en-IE" sz="2000" b="1" dirty="0">
                <a:latin typeface="+mj-lt"/>
              </a:rPr>
              <a:t>We have learned to…</a:t>
            </a:r>
          </a:p>
        </p:txBody>
      </p:sp>
      <p:pic>
        <p:nvPicPr>
          <p:cNvPr id="16" name="Picture 15" descr="Diagram&#10;&#10;Description automatically generated">
            <a:extLst>
              <a:ext uri="{FF2B5EF4-FFF2-40B4-BE49-F238E27FC236}">
                <a16:creationId xmlns:a16="http://schemas.microsoft.com/office/drawing/2014/main" id="{1040A0CF-005E-2941-9AA3-B645748B9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08" y="611706"/>
            <a:ext cx="2081306" cy="2775074"/>
          </a:xfrm>
          <a:prstGeom prst="rect">
            <a:avLst/>
          </a:prstGeom>
        </p:spPr>
      </p:pic>
      <p:pic>
        <p:nvPicPr>
          <p:cNvPr id="18" name="Picture 17" descr="Background pattern&#10;&#10;Description automatically generated">
            <a:extLst>
              <a:ext uri="{FF2B5EF4-FFF2-40B4-BE49-F238E27FC236}">
                <a16:creationId xmlns:a16="http://schemas.microsoft.com/office/drawing/2014/main" id="{C514B42B-22C1-0641-B02A-CADC81CBA7B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467651" y="3152161"/>
            <a:ext cx="1802452" cy="1641339"/>
          </a:xfrm>
          <a:prstGeom prst="rect">
            <a:avLst/>
          </a:prstGeom>
        </p:spPr>
      </p:pic>
      <p:pic>
        <p:nvPicPr>
          <p:cNvPr id="14" name="Picture 13">
            <a:extLst>
              <a:ext uri="{FF2B5EF4-FFF2-40B4-BE49-F238E27FC236}">
                <a16:creationId xmlns:a16="http://schemas.microsoft.com/office/drawing/2014/main" id="{66A25012-9B97-C64E-80E7-97C404BE280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642247" y="4193243"/>
            <a:ext cx="2311605" cy="2918692"/>
          </a:xfrm>
          <a:prstGeom prst="rect">
            <a:avLst/>
          </a:prstGeom>
        </p:spPr>
      </p:pic>
      <p:sp>
        <p:nvSpPr>
          <p:cNvPr id="15" name="TextBox 14">
            <a:extLst>
              <a:ext uri="{FF2B5EF4-FFF2-40B4-BE49-F238E27FC236}">
                <a16:creationId xmlns:a16="http://schemas.microsoft.com/office/drawing/2014/main" id="{9E53C0C8-1703-014C-9CB1-6EEA330F2422}"/>
              </a:ext>
            </a:extLst>
          </p:cNvPr>
          <p:cNvSpPr txBox="1"/>
          <p:nvPr/>
        </p:nvSpPr>
        <p:spPr>
          <a:xfrm>
            <a:off x="5876999" y="4039447"/>
            <a:ext cx="6126644" cy="1508105"/>
          </a:xfrm>
          <a:prstGeom prst="rect">
            <a:avLst/>
          </a:prstGeom>
          <a:noFill/>
        </p:spPr>
        <p:txBody>
          <a:bodyPr wrap="square" rtlCol="0">
            <a:spAutoFit/>
          </a:bodyPr>
          <a:lstStyle/>
          <a:p>
            <a:pPr algn="ctr"/>
            <a:r>
              <a:rPr lang="en-IE" sz="3600" b="1" dirty="0">
                <a:solidFill>
                  <a:schemeClr val="accent3"/>
                </a:solidFill>
                <a:latin typeface="Ziggurat HTF-Black" pitchFamily="2" charset="77"/>
              </a:rPr>
              <a:t>WELL DONE CLASS!</a:t>
            </a:r>
          </a:p>
          <a:p>
            <a:pPr algn="ctr"/>
            <a:r>
              <a:rPr lang="en-IE" sz="2800" b="1" dirty="0">
                <a:solidFill>
                  <a:schemeClr val="accent2"/>
                </a:solidFill>
              </a:rPr>
              <a:t>You’re all amazing </a:t>
            </a:r>
          </a:p>
          <a:p>
            <a:pPr algn="ctr"/>
            <a:r>
              <a:rPr lang="en-IE" sz="2800" b="1" dirty="0">
                <a:solidFill>
                  <a:schemeClr val="accent2"/>
                </a:solidFill>
              </a:rPr>
              <a:t>Global Goal Getters!</a:t>
            </a:r>
          </a:p>
        </p:txBody>
      </p:sp>
    </p:spTree>
    <p:extLst>
      <p:ext uri="{BB962C8B-B14F-4D97-AF65-F5344CB8AC3E}">
        <p14:creationId xmlns:p14="http://schemas.microsoft.com/office/powerpoint/2010/main" val="31058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44444E-6 L 0.0013 0.29328 " pathEditMode="relative" rAng="0" ptsTypes="AA">
                                      <p:cBhvr>
                                        <p:cTn id="6" dur="1000" fill="hold"/>
                                        <p:tgtEl>
                                          <p:spTgt spid="16"/>
                                        </p:tgtEl>
                                        <p:attrNameLst>
                                          <p:attrName>ppt_x</p:attrName>
                                          <p:attrName>ppt_y</p:attrName>
                                        </p:attrNameLst>
                                      </p:cBhvr>
                                      <p:rCtr x="104" y="154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53A587BF-4CC9-6846-A97C-E83533948A6D}"/>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Idea for an Awards entry…</a:t>
            </a:r>
          </a:p>
        </p:txBody>
      </p:sp>
      <p:pic>
        <p:nvPicPr>
          <p:cNvPr id="6" name="Picture 5" descr="Text&#10;&#10;Description automatically generated">
            <a:extLst>
              <a:ext uri="{FF2B5EF4-FFF2-40B4-BE49-F238E27FC236}">
                <a16:creationId xmlns:a16="http://schemas.microsoft.com/office/drawing/2014/main" id="{09D083B7-0A2F-42E4-B3FC-33A2004AB19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2229" y="4507097"/>
            <a:ext cx="2231726" cy="1061140"/>
          </a:xfrm>
          <a:prstGeom prst="rect">
            <a:avLst/>
          </a:prstGeom>
        </p:spPr>
      </p:pic>
      <p:pic>
        <p:nvPicPr>
          <p:cNvPr id="12" name="Picture 11" descr="A picture containing light, window&#10;&#10;Description automatically generated">
            <a:extLst>
              <a:ext uri="{FF2B5EF4-FFF2-40B4-BE49-F238E27FC236}">
                <a16:creationId xmlns:a16="http://schemas.microsoft.com/office/drawing/2014/main" id="{8EC4978B-1DB4-4EA8-A6AB-4E8CFF8BEE76}"/>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49693" y="1635320"/>
            <a:ext cx="1599973" cy="2627843"/>
          </a:xfrm>
          <a:prstGeom prst="rect">
            <a:avLst/>
          </a:prstGeom>
        </p:spPr>
      </p:pic>
      <p:graphicFrame>
        <p:nvGraphicFramePr>
          <p:cNvPr id="2" name="Table 2">
            <a:extLst>
              <a:ext uri="{FF2B5EF4-FFF2-40B4-BE49-F238E27FC236}">
                <a16:creationId xmlns:a16="http://schemas.microsoft.com/office/drawing/2014/main" id="{24705B6B-9E24-AD07-0578-9D04FA538F5F}"/>
              </a:ext>
            </a:extLst>
          </p:cNvPr>
          <p:cNvGraphicFramePr>
            <a:graphicFrameLocks noGrp="1"/>
          </p:cNvGraphicFramePr>
          <p:nvPr>
            <p:extLst>
              <p:ext uri="{D42A27DB-BD31-4B8C-83A1-F6EECF244321}">
                <p14:modId xmlns:p14="http://schemas.microsoft.com/office/powerpoint/2010/main" val="1562892280"/>
              </p:ext>
            </p:extLst>
          </p:nvPr>
        </p:nvGraphicFramePr>
        <p:xfrm>
          <a:off x="3078841" y="1073577"/>
          <a:ext cx="8570930" cy="4494660"/>
        </p:xfrm>
        <a:graphic>
          <a:graphicData uri="http://schemas.openxmlformats.org/drawingml/2006/table">
            <a:tbl>
              <a:tblPr firstRow="1" bandRow="1">
                <a:tableStyleId>{69CF1AB2-1976-4502-BF36-3FF5EA218861}</a:tableStyleId>
              </a:tblPr>
              <a:tblGrid>
                <a:gridCol w="857093">
                  <a:extLst>
                    <a:ext uri="{9D8B030D-6E8A-4147-A177-3AD203B41FA5}">
                      <a16:colId xmlns:a16="http://schemas.microsoft.com/office/drawing/2014/main" val="3046583849"/>
                    </a:ext>
                  </a:extLst>
                </a:gridCol>
                <a:gridCol w="857093">
                  <a:extLst>
                    <a:ext uri="{9D8B030D-6E8A-4147-A177-3AD203B41FA5}">
                      <a16:colId xmlns:a16="http://schemas.microsoft.com/office/drawing/2014/main" val="3874164793"/>
                    </a:ext>
                  </a:extLst>
                </a:gridCol>
                <a:gridCol w="857093">
                  <a:extLst>
                    <a:ext uri="{9D8B030D-6E8A-4147-A177-3AD203B41FA5}">
                      <a16:colId xmlns:a16="http://schemas.microsoft.com/office/drawing/2014/main" val="1417362631"/>
                    </a:ext>
                  </a:extLst>
                </a:gridCol>
                <a:gridCol w="857093">
                  <a:extLst>
                    <a:ext uri="{9D8B030D-6E8A-4147-A177-3AD203B41FA5}">
                      <a16:colId xmlns:a16="http://schemas.microsoft.com/office/drawing/2014/main" val="1488741490"/>
                    </a:ext>
                  </a:extLst>
                </a:gridCol>
                <a:gridCol w="857093">
                  <a:extLst>
                    <a:ext uri="{9D8B030D-6E8A-4147-A177-3AD203B41FA5}">
                      <a16:colId xmlns:a16="http://schemas.microsoft.com/office/drawing/2014/main" val="3521150618"/>
                    </a:ext>
                  </a:extLst>
                </a:gridCol>
                <a:gridCol w="857093">
                  <a:extLst>
                    <a:ext uri="{9D8B030D-6E8A-4147-A177-3AD203B41FA5}">
                      <a16:colId xmlns:a16="http://schemas.microsoft.com/office/drawing/2014/main" val="1294320671"/>
                    </a:ext>
                  </a:extLst>
                </a:gridCol>
                <a:gridCol w="857093">
                  <a:extLst>
                    <a:ext uri="{9D8B030D-6E8A-4147-A177-3AD203B41FA5}">
                      <a16:colId xmlns:a16="http://schemas.microsoft.com/office/drawing/2014/main" val="478369455"/>
                    </a:ext>
                  </a:extLst>
                </a:gridCol>
                <a:gridCol w="857093">
                  <a:extLst>
                    <a:ext uri="{9D8B030D-6E8A-4147-A177-3AD203B41FA5}">
                      <a16:colId xmlns:a16="http://schemas.microsoft.com/office/drawing/2014/main" val="2178557030"/>
                    </a:ext>
                  </a:extLst>
                </a:gridCol>
                <a:gridCol w="857093">
                  <a:extLst>
                    <a:ext uri="{9D8B030D-6E8A-4147-A177-3AD203B41FA5}">
                      <a16:colId xmlns:a16="http://schemas.microsoft.com/office/drawing/2014/main" val="1125958835"/>
                    </a:ext>
                  </a:extLst>
                </a:gridCol>
                <a:gridCol w="857093">
                  <a:extLst>
                    <a:ext uri="{9D8B030D-6E8A-4147-A177-3AD203B41FA5}">
                      <a16:colId xmlns:a16="http://schemas.microsoft.com/office/drawing/2014/main" val="2476235958"/>
                    </a:ext>
                  </a:extLst>
                </a:gridCol>
              </a:tblGrid>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724790781"/>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3671191562"/>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3263844077"/>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3663260298"/>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456273689"/>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549888796"/>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396693973"/>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720949159"/>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547053407"/>
                  </a:ext>
                </a:extLst>
              </a:tr>
              <a:tr h="449466">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3148394229"/>
                  </a:ext>
                </a:extLst>
              </a:tr>
            </a:tbl>
          </a:graphicData>
        </a:graphic>
      </p:graphicFrame>
    </p:spTree>
    <p:extLst>
      <p:ext uri="{BB962C8B-B14F-4D97-AF65-F5344CB8AC3E}">
        <p14:creationId xmlns:p14="http://schemas.microsoft.com/office/powerpoint/2010/main" val="378693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4218204-30CC-554A-9DA9-789C07300D05}"/>
              </a:ext>
            </a:extLst>
          </p:cNvPr>
          <p:cNvSpPr>
            <a:spLocks noGrp="1"/>
          </p:cNvSpPr>
          <p:nvPr>
            <p:ph type="title"/>
          </p:nvPr>
        </p:nvSpPr>
        <p:spPr>
          <a:xfrm>
            <a:off x="309153" y="243577"/>
            <a:ext cx="10515600" cy="1325563"/>
          </a:xfrm>
        </p:spPr>
        <p:txBody>
          <a:bodyPr anchor="t">
            <a:normAutofit/>
          </a:bodyPr>
          <a:lstStyle/>
          <a:p>
            <a:r>
              <a:rPr lang="en-US" sz="4400" dirty="0"/>
              <a:t>Curriculum Links</a:t>
            </a:r>
          </a:p>
        </p:txBody>
      </p:sp>
      <p:graphicFrame>
        <p:nvGraphicFramePr>
          <p:cNvPr id="8" name="Table 5">
            <a:extLst>
              <a:ext uri="{FF2B5EF4-FFF2-40B4-BE49-F238E27FC236}">
                <a16:creationId xmlns:a16="http://schemas.microsoft.com/office/drawing/2014/main" id="{0201992E-B5EA-407D-A3EE-93BE1A489234}"/>
              </a:ext>
            </a:extLst>
          </p:cNvPr>
          <p:cNvGraphicFramePr>
            <a:graphicFrameLocks noGrp="1"/>
          </p:cNvGraphicFramePr>
          <p:nvPr>
            <p:extLst>
              <p:ext uri="{D42A27DB-BD31-4B8C-83A1-F6EECF244321}">
                <p14:modId xmlns:p14="http://schemas.microsoft.com/office/powerpoint/2010/main" val="105481697"/>
              </p:ext>
            </p:extLst>
          </p:nvPr>
        </p:nvGraphicFramePr>
        <p:xfrm>
          <a:off x="370113" y="1255782"/>
          <a:ext cx="11512736" cy="2270288"/>
        </p:xfrm>
        <a:graphic>
          <a:graphicData uri="http://schemas.openxmlformats.org/drawingml/2006/table">
            <a:tbl>
              <a:tblPr firstRow="1" bandRow="1">
                <a:tableStyleId>{91EBBBCC-DAD2-459C-BE2E-F6DE35CF9A28}</a:tableStyleId>
              </a:tblPr>
              <a:tblGrid>
                <a:gridCol w="3913178">
                  <a:extLst>
                    <a:ext uri="{9D8B030D-6E8A-4147-A177-3AD203B41FA5}">
                      <a16:colId xmlns:a16="http://schemas.microsoft.com/office/drawing/2014/main" val="3711116271"/>
                    </a:ext>
                  </a:extLst>
                </a:gridCol>
                <a:gridCol w="2711476">
                  <a:extLst>
                    <a:ext uri="{9D8B030D-6E8A-4147-A177-3AD203B41FA5}">
                      <a16:colId xmlns:a16="http://schemas.microsoft.com/office/drawing/2014/main" val="113760052"/>
                    </a:ext>
                  </a:extLst>
                </a:gridCol>
                <a:gridCol w="4888082">
                  <a:extLst>
                    <a:ext uri="{9D8B030D-6E8A-4147-A177-3AD203B41FA5}">
                      <a16:colId xmlns:a16="http://schemas.microsoft.com/office/drawing/2014/main" val="1599478832"/>
                    </a:ext>
                  </a:extLst>
                </a:gridCol>
              </a:tblGrid>
              <a:tr h="257077">
                <a:tc>
                  <a:txBody>
                    <a:bodyPr/>
                    <a:lstStyle/>
                    <a:p>
                      <a:r>
                        <a:rPr lang="en-IE" sz="1400" dirty="0"/>
                        <a:t>Curriculum area</a:t>
                      </a:r>
                      <a:endParaRPr lang="en-IE" sz="1400" dirty="0">
                        <a:solidFill>
                          <a:schemeClr val="tx1"/>
                        </a:solidFill>
                      </a:endParaRPr>
                    </a:p>
                  </a:txBody>
                  <a:tcPr/>
                </a:tc>
                <a:tc>
                  <a:txBody>
                    <a:bodyPr/>
                    <a:lstStyle/>
                    <a:p>
                      <a:r>
                        <a:rPr lang="en-IE" sz="1400" dirty="0"/>
                        <a:t>Subject</a:t>
                      </a:r>
                      <a:endParaRPr lang="en-IE" sz="1400" dirty="0">
                        <a:solidFill>
                          <a:schemeClr val="tx1"/>
                        </a:solidFill>
                      </a:endParaRPr>
                    </a:p>
                  </a:txBody>
                  <a:tcPr/>
                </a:tc>
                <a:tc>
                  <a:txBody>
                    <a:bodyPr/>
                    <a:lstStyle/>
                    <a:p>
                      <a:r>
                        <a:rPr lang="en-IE" sz="1400" dirty="0"/>
                        <a:t>Strand</a:t>
                      </a:r>
                      <a:endParaRPr lang="en-IE" sz="1400" dirty="0">
                        <a:solidFill>
                          <a:schemeClr val="tx1"/>
                        </a:solidFill>
                      </a:endParaRPr>
                    </a:p>
                  </a:txBody>
                  <a:tcPr/>
                </a:tc>
                <a:extLst>
                  <a:ext uri="{0D108BD9-81ED-4DB2-BD59-A6C34878D82A}">
                    <a16:rowId xmlns:a16="http://schemas.microsoft.com/office/drawing/2014/main" val="574933301"/>
                  </a:ext>
                </a:extLst>
              </a:tr>
              <a:tr h="308492">
                <a:tc rowSpan="2">
                  <a:txBody>
                    <a:bodyPr/>
                    <a:lstStyle/>
                    <a:p>
                      <a:r>
                        <a:rPr lang="en-IE" sz="1400" dirty="0">
                          <a:solidFill>
                            <a:schemeClr val="tx1"/>
                          </a:solidFill>
                        </a:rPr>
                        <a:t>SESE</a:t>
                      </a:r>
                    </a:p>
                  </a:txBody>
                  <a:tcPr>
                    <a:solidFill>
                      <a:srgbClr val="F3E7ED"/>
                    </a:solidFill>
                  </a:tcPr>
                </a:tc>
                <a:tc>
                  <a:txBody>
                    <a:bodyPr/>
                    <a:lstStyle/>
                    <a:p>
                      <a:r>
                        <a:rPr lang="en-IE" sz="1400" dirty="0">
                          <a:solidFill>
                            <a:schemeClr val="tx1"/>
                          </a:solidFill>
                        </a:rPr>
                        <a:t>Geography</a:t>
                      </a:r>
                    </a:p>
                  </a:txBody>
                  <a:tcPr>
                    <a:solidFill>
                      <a:srgbClr val="F3E7ED"/>
                    </a:solidFill>
                  </a:tcPr>
                </a:tc>
                <a:tc>
                  <a:txBody>
                    <a:bodyPr/>
                    <a:lstStyle/>
                    <a:p>
                      <a:r>
                        <a:rPr lang="en-IE" sz="1400" dirty="0">
                          <a:solidFill>
                            <a:schemeClr val="tx1"/>
                          </a:solidFill>
                        </a:rPr>
                        <a:t>Human environments</a:t>
                      </a:r>
                    </a:p>
                  </a:txBody>
                  <a:tcPr>
                    <a:solidFill>
                      <a:srgbClr val="F3E7ED"/>
                    </a:solidFill>
                  </a:tcPr>
                </a:tc>
                <a:extLst>
                  <a:ext uri="{0D108BD9-81ED-4DB2-BD59-A6C34878D82A}">
                    <a16:rowId xmlns:a16="http://schemas.microsoft.com/office/drawing/2014/main" val="1248690621"/>
                  </a:ext>
                </a:extLst>
              </a:tr>
              <a:tr h="308492">
                <a:tc vMerge="1">
                  <a:txBody>
                    <a:bodyPr/>
                    <a:lstStyle/>
                    <a:p>
                      <a:endParaRPr lang="en-IE"/>
                    </a:p>
                  </a:txBody>
                  <a:tcPr/>
                </a:tc>
                <a:tc>
                  <a:txBody>
                    <a:bodyPr/>
                    <a:lstStyle/>
                    <a:p>
                      <a:r>
                        <a:rPr lang="en-IE" sz="1400" dirty="0">
                          <a:solidFill>
                            <a:schemeClr val="tx1"/>
                          </a:solidFill>
                        </a:rPr>
                        <a:t>History</a:t>
                      </a:r>
                    </a:p>
                  </a:txBody>
                  <a:tcPr>
                    <a:solidFill>
                      <a:srgbClr val="F3E7ED"/>
                    </a:solidFill>
                  </a:tcPr>
                </a:tc>
                <a:tc>
                  <a:txBody>
                    <a:bodyPr/>
                    <a:lstStyle/>
                    <a:p>
                      <a:r>
                        <a:rPr lang="en-IE" sz="1400" dirty="0">
                          <a:solidFill>
                            <a:schemeClr val="tx1"/>
                          </a:solidFill>
                        </a:rPr>
                        <a:t>Politics, conflict and society</a:t>
                      </a:r>
                    </a:p>
                  </a:txBody>
                  <a:tcPr>
                    <a:solidFill>
                      <a:srgbClr val="F3E7ED"/>
                    </a:solidFill>
                  </a:tcPr>
                </a:tc>
                <a:extLst>
                  <a:ext uri="{0D108BD9-81ED-4DB2-BD59-A6C34878D82A}">
                    <a16:rowId xmlns:a16="http://schemas.microsoft.com/office/drawing/2014/main" val="1607233764"/>
                  </a:ext>
                </a:extLst>
              </a:tr>
              <a:tr h="616984">
                <a:tc gridSpan="2">
                  <a:txBody>
                    <a:bodyPr/>
                    <a:lstStyle/>
                    <a:p>
                      <a:r>
                        <a:rPr lang="en-GB" sz="1400" dirty="0">
                          <a:solidFill>
                            <a:schemeClr val="tx1"/>
                          </a:solidFill>
                        </a:rPr>
                        <a:t>SPHE</a:t>
                      </a:r>
                      <a:endParaRPr lang="en-IE" sz="1400" dirty="0">
                        <a:solidFill>
                          <a:schemeClr val="tx1"/>
                        </a:solidFill>
                      </a:endParaRPr>
                    </a:p>
                  </a:txBody>
                  <a:tcPr/>
                </a:tc>
                <a:tc hMerge="1">
                  <a:txBody>
                    <a:bodyPr/>
                    <a:lstStyle/>
                    <a:p>
                      <a:endParaRPr lang="en-I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chemeClr val="tx1"/>
                          </a:solidFill>
                        </a:rPr>
                        <a:t>Myself and others</a:t>
                      </a:r>
                    </a:p>
                    <a:p>
                      <a:r>
                        <a:rPr lang="en-IE" sz="1400" dirty="0">
                          <a:solidFill>
                            <a:schemeClr val="tx1"/>
                          </a:solidFill>
                        </a:rPr>
                        <a:t>Myself and the wider world</a:t>
                      </a:r>
                    </a:p>
                  </a:txBody>
                  <a:tcPr/>
                </a:tc>
                <a:extLst>
                  <a:ext uri="{0D108BD9-81ED-4DB2-BD59-A6C34878D82A}">
                    <a16:rowId xmlns:a16="http://schemas.microsoft.com/office/drawing/2014/main" val="1137565165"/>
                  </a:ext>
                </a:extLst>
              </a:tr>
              <a:tr h="616984">
                <a:tc>
                  <a:txBody>
                    <a:bodyPr/>
                    <a:lstStyle/>
                    <a:p>
                      <a:r>
                        <a:rPr lang="en-IE" sz="1400" dirty="0">
                          <a:solidFill>
                            <a:schemeClr val="tx1"/>
                          </a:solidFill>
                        </a:rPr>
                        <a:t>Primary language</a:t>
                      </a:r>
                    </a:p>
                  </a:txBody>
                  <a:tcPr/>
                </a:tc>
                <a:tc>
                  <a:txBody>
                    <a:bodyPr/>
                    <a:lstStyle/>
                    <a:p>
                      <a:r>
                        <a:rPr lang="en-IE" sz="1400" dirty="0">
                          <a:solidFill>
                            <a:schemeClr val="tx1"/>
                          </a:solidFill>
                        </a:rPr>
                        <a:t>English Language 1</a:t>
                      </a:r>
                    </a:p>
                  </a:txBody>
                  <a:tcPr/>
                </a:tc>
                <a:tc>
                  <a:txBody>
                    <a:bodyPr/>
                    <a:lstStyle/>
                    <a:p>
                      <a:r>
                        <a:rPr lang="en-IE" sz="1400" dirty="0">
                          <a:solidFill>
                            <a:schemeClr val="tx1"/>
                          </a:solidFill>
                        </a:rPr>
                        <a:t>Oral language</a:t>
                      </a:r>
                    </a:p>
                    <a:p>
                      <a:r>
                        <a:rPr lang="en-IE" sz="1400" dirty="0">
                          <a:solidFill>
                            <a:schemeClr val="tx1"/>
                          </a:solidFill>
                        </a:rPr>
                        <a:t>Reading</a:t>
                      </a:r>
                    </a:p>
                    <a:p>
                      <a:r>
                        <a:rPr lang="en-IE" sz="1400" dirty="0">
                          <a:solidFill>
                            <a:schemeClr val="tx1"/>
                          </a:solidFill>
                        </a:rPr>
                        <a:t>Writing</a:t>
                      </a:r>
                    </a:p>
                  </a:txBody>
                  <a:tcPr/>
                </a:tc>
                <a:extLst>
                  <a:ext uri="{0D108BD9-81ED-4DB2-BD59-A6C34878D82A}">
                    <a16:rowId xmlns:a16="http://schemas.microsoft.com/office/drawing/2014/main" val="2885319604"/>
                  </a:ext>
                </a:extLst>
              </a:tr>
            </a:tbl>
          </a:graphicData>
        </a:graphic>
      </p:graphicFrame>
      <p:pic>
        <p:nvPicPr>
          <p:cNvPr id="6" name="Picture 5">
            <a:extLst>
              <a:ext uri="{FF2B5EF4-FFF2-40B4-BE49-F238E27FC236}">
                <a16:creationId xmlns:a16="http://schemas.microsoft.com/office/drawing/2014/main" id="{04A9318B-8564-204A-8DA6-B09E0EB6391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9151" y="3684711"/>
            <a:ext cx="1547042" cy="3170168"/>
          </a:xfrm>
          <a:prstGeom prst="rect">
            <a:avLst/>
          </a:prstGeom>
        </p:spPr>
      </p:pic>
      <p:pic>
        <p:nvPicPr>
          <p:cNvPr id="3" name="Picture 2" descr="A close up of a sign&#10;&#10;Description automatically generated">
            <a:extLst>
              <a:ext uri="{FF2B5EF4-FFF2-40B4-BE49-F238E27FC236}">
                <a16:creationId xmlns:a16="http://schemas.microsoft.com/office/drawing/2014/main" id="{FD03CC71-7706-FD4E-90D4-5DC7BF28857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65959" y="3762304"/>
            <a:ext cx="2358794" cy="3331629"/>
          </a:xfrm>
          <a:prstGeom prst="rect">
            <a:avLst/>
          </a:prstGeom>
        </p:spPr>
      </p:pic>
    </p:spTree>
    <p:extLst>
      <p:ext uri="{BB962C8B-B14F-4D97-AF65-F5344CB8AC3E}">
        <p14:creationId xmlns:p14="http://schemas.microsoft.com/office/powerpoint/2010/main" val="35859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9FA1E63-7E91-458F-A85F-1DE3A12310F5}"/>
              </a:ext>
            </a:extLst>
          </p:cNvPr>
          <p:cNvGraphicFramePr>
            <a:graphicFrameLocks noGrp="1"/>
          </p:cNvGraphicFramePr>
          <p:nvPr>
            <p:extLst>
              <p:ext uri="{D42A27DB-BD31-4B8C-83A1-F6EECF244321}">
                <p14:modId xmlns:p14="http://schemas.microsoft.com/office/powerpoint/2010/main" val="952619000"/>
              </p:ext>
            </p:extLst>
          </p:nvPr>
        </p:nvGraphicFramePr>
        <p:xfrm>
          <a:off x="343946" y="1020305"/>
          <a:ext cx="11742309" cy="2910664"/>
        </p:xfrm>
        <a:graphic>
          <a:graphicData uri="http://schemas.openxmlformats.org/drawingml/2006/table">
            <a:tbl>
              <a:tblPr firstRow="1" bandRow="1">
                <a:tableStyleId>{7DF18680-E054-41AD-8BC1-D1AEF772440D}</a:tableStyleId>
              </a:tblPr>
              <a:tblGrid>
                <a:gridCol w="972459">
                  <a:extLst>
                    <a:ext uri="{9D8B030D-6E8A-4147-A177-3AD203B41FA5}">
                      <a16:colId xmlns:a16="http://schemas.microsoft.com/office/drawing/2014/main" val="1391745972"/>
                    </a:ext>
                  </a:extLst>
                </a:gridCol>
                <a:gridCol w="3645352">
                  <a:extLst>
                    <a:ext uri="{9D8B030D-6E8A-4147-A177-3AD203B41FA5}">
                      <a16:colId xmlns:a16="http://schemas.microsoft.com/office/drawing/2014/main" val="3466948302"/>
                    </a:ext>
                  </a:extLst>
                </a:gridCol>
                <a:gridCol w="5961289">
                  <a:extLst>
                    <a:ext uri="{9D8B030D-6E8A-4147-A177-3AD203B41FA5}">
                      <a16:colId xmlns:a16="http://schemas.microsoft.com/office/drawing/2014/main" val="3019605965"/>
                    </a:ext>
                  </a:extLst>
                </a:gridCol>
                <a:gridCol w="1163209">
                  <a:extLst>
                    <a:ext uri="{9D8B030D-6E8A-4147-A177-3AD203B41FA5}">
                      <a16:colId xmlns:a16="http://schemas.microsoft.com/office/drawing/2014/main" val="2045338422"/>
                    </a:ext>
                  </a:extLst>
                </a:gridCol>
              </a:tblGrid>
              <a:tr h="699365">
                <a:tc>
                  <a:txBody>
                    <a:bodyPr/>
                    <a:lstStyle/>
                    <a:p>
                      <a:r>
                        <a:rPr lang="en-IE" sz="1400" dirty="0"/>
                        <a:t>Activity No.</a:t>
                      </a:r>
                    </a:p>
                  </a:txBody>
                  <a:tcPr/>
                </a:tc>
                <a:tc>
                  <a:txBody>
                    <a:bodyPr/>
                    <a:lstStyle/>
                    <a:p>
                      <a:r>
                        <a:rPr lang="en-IE" sz="1400" dirty="0"/>
                        <a:t>Activity name</a:t>
                      </a:r>
                    </a:p>
                  </a:txBody>
                  <a:tcPr/>
                </a:tc>
                <a:tc>
                  <a:txBody>
                    <a:bodyPr/>
                    <a:lstStyle/>
                    <a:p>
                      <a:r>
                        <a:rPr lang="en-IE" sz="1400" dirty="0"/>
                        <a:t>Methodologies</a:t>
                      </a:r>
                    </a:p>
                  </a:txBody>
                  <a:tcPr/>
                </a:tc>
                <a:tc>
                  <a:txBody>
                    <a:bodyPr/>
                    <a:lstStyle/>
                    <a:p>
                      <a:r>
                        <a:rPr lang="en-IE" sz="1400" dirty="0"/>
                        <a:t>Slide No.</a:t>
                      </a:r>
                    </a:p>
                  </a:txBody>
                  <a:tcPr/>
                </a:tc>
                <a:extLst>
                  <a:ext uri="{0D108BD9-81ED-4DB2-BD59-A6C34878D82A}">
                    <a16:rowId xmlns:a16="http://schemas.microsoft.com/office/drawing/2014/main" val="878082858"/>
                  </a:ext>
                </a:extLst>
              </a:tr>
              <a:tr h="368087">
                <a:tc gridSpan="2">
                  <a:txBody>
                    <a:bodyPr/>
                    <a:lstStyle/>
                    <a:p>
                      <a:r>
                        <a:rPr lang="en-IE" sz="1400" dirty="0">
                          <a:solidFill>
                            <a:schemeClr val="tx1"/>
                          </a:solidFill>
                        </a:rPr>
                        <a:t>Learning Intentions</a:t>
                      </a:r>
                    </a:p>
                  </a:txBody>
                  <a:tcPr/>
                </a:tc>
                <a:tc hMerge="1">
                  <a:txBody>
                    <a:bodyPr/>
                    <a:lstStyle/>
                    <a:p>
                      <a:endParaRPr lang="en-IE" sz="1400" dirty="0"/>
                    </a:p>
                  </a:txBody>
                  <a:tcPr/>
                </a:tc>
                <a:tc>
                  <a:txBody>
                    <a:bodyPr/>
                    <a:lstStyle/>
                    <a:p>
                      <a:r>
                        <a:rPr lang="en-IE" sz="1400" dirty="0">
                          <a:solidFill>
                            <a:schemeClr val="tx1"/>
                          </a:solidFill>
                        </a:rPr>
                        <a:t>Sharing the learning intentions</a:t>
                      </a:r>
                    </a:p>
                  </a:txBody>
                  <a:tcPr/>
                </a:tc>
                <a:tc>
                  <a:txBody>
                    <a:bodyPr/>
                    <a:lstStyle/>
                    <a:p>
                      <a:r>
                        <a:rPr lang="en-IE" sz="1400" dirty="0">
                          <a:solidFill>
                            <a:schemeClr val="tx1"/>
                          </a:solidFill>
                        </a:rPr>
                        <a:t>4</a:t>
                      </a:r>
                    </a:p>
                  </a:txBody>
                  <a:tcPr/>
                </a:tc>
                <a:extLst>
                  <a:ext uri="{0D108BD9-81ED-4DB2-BD59-A6C34878D82A}">
                    <a16:rowId xmlns:a16="http://schemas.microsoft.com/office/drawing/2014/main" val="983773265"/>
                  </a:ext>
                </a:extLst>
              </a:tr>
              <a:tr h="319267">
                <a:tc>
                  <a:txBody>
                    <a:bodyPr/>
                    <a:lstStyle/>
                    <a:p>
                      <a:r>
                        <a:rPr lang="en-IE" sz="1400" dirty="0">
                          <a:solidFill>
                            <a:schemeClr val="tx1"/>
                          </a:solidFill>
                        </a:rPr>
                        <a:t>1</a:t>
                      </a:r>
                    </a:p>
                  </a:txBody>
                  <a:tcPr/>
                </a:tc>
                <a:tc>
                  <a:txBody>
                    <a:bodyPr/>
                    <a:lstStyle/>
                    <a:p>
                      <a:r>
                        <a:rPr lang="en-IE" sz="1400" dirty="0">
                          <a:solidFill>
                            <a:schemeClr val="tx1"/>
                          </a:solidFill>
                        </a:rPr>
                        <a:t>Irish Aid</a:t>
                      </a:r>
                    </a:p>
                  </a:txBody>
                  <a:tcPr/>
                </a:tc>
                <a:tc>
                  <a:txBody>
                    <a:bodyPr/>
                    <a:lstStyle/>
                    <a:p>
                      <a:r>
                        <a:rPr lang="en-IE" sz="1400" dirty="0">
                          <a:solidFill>
                            <a:schemeClr val="tx1"/>
                          </a:solidFill>
                        </a:rPr>
                        <a:t>Input</a:t>
                      </a:r>
                    </a:p>
                  </a:txBody>
                  <a:tcPr/>
                </a:tc>
                <a:tc>
                  <a:txBody>
                    <a:bodyPr/>
                    <a:lstStyle/>
                    <a:p>
                      <a:r>
                        <a:rPr lang="en-IE" sz="1400" dirty="0">
                          <a:solidFill>
                            <a:schemeClr val="tx1"/>
                          </a:solidFill>
                        </a:rPr>
                        <a:t>5</a:t>
                      </a:r>
                    </a:p>
                  </a:txBody>
                  <a:tcPr/>
                </a:tc>
                <a:extLst>
                  <a:ext uri="{0D108BD9-81ED-4DB2-BD59-A6C34878D82A}">
                    <a16:rowId xmlns:a16="http://schemas.microsoft.com/office/drawing/2014/main" val="842285599"/>
                  </a:ext>
                </a:extLst>
              </a:tr>
              <a:tr h="268941">
                <a:tc>
                  <a:txBody>
                    <a:bodyPr/>
                    <a:lstStyle/>
                    <a:p>
                      <a:r>
                        <a:rPr lang="en-IE" sz="1400" dirty="0">
                          <a:solidFill>
                            <a:schemeClr val="tx1"/>
                          </a:solidFill>
                        </a:rPr>
                        <a:t>2</a:t>
                      </a:r>
                    </a:p>
                  </a:txBody>
                  <a:tcPr/>
                </a:tc>
                <a:tc>
                  <a:txBody>
                    <a:bodyPr/>
                    <a:lstStyle/>
                    <a:p>
                      <a:r>
                        <a:rPr lang="en-IE" sz="1400" dirty="0">
                          <a:solidFill>
                            <a:schemeClr val="tx1"/>
                          </a:solidFill>
                        </a:rPr>
                        <a:t>Stories of progress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chemeClr val="tx1"/>
                          </a:solidFill>
                        </a:rPr>
                        <a:t>Q&amp;A with the focus country information</a:t>
                      </a:r>
                    </a:p>
                  </a:txBody>
                  <a:tcPr/>
                </a:tc>
                <a:tc>
                  <a:txBody>
                    <a:bodyPr/>
                    <a:lstStyle/>
                    <a:p>
                      <a:r>
                        <a:rPr lang="en-GB" sz="1400" dirty="0">
                          <a:solidFill>
                            <a:schemeClr val="tx1"/>
                          </a:solidFill>
                        </a:rPr>
                        <a:t>6-9</a:t>
                      </a:r>
                      <a:endParaRPr lang="en-IE" sz="1400" dirty="0">
                        <a:solidFill>
                          <a:schemeClr val="tx1"/>
                        </a:solidFill>
                      </a:endParaRPr>
                    </a:p>
                  </a:txBody>
                  <a:tcPr/>
                </a:tc>
                <a:extLst>
                  <a:ext uri="{0D108BD9-81ED-4DB2-BD59-A6C34878D82A}">
                    <a16:rowId xmlns:a16="http://schemas.microsoft.com/office/drawing/2014/main" val="3530411141"/>
                  </a:ext>
                </a:extLst>
              </a:tr>
              <a:tr h="188527">
                <a:tc>
                  <a:txBody>
                    <a:bodyPr/>
                    <a:lstStyle/>
                    <a:p>
                      <a:r>
                        <a:rPr lang="en-IE" sz="1400" dirty="0">
                          <a:solidFill>
                            <a:schemeClr val="tx1"/>
                          </a:solidFill>
                        </a:rPr>
                        <a:t>3</a:t>
                      </a:r>
                    </a:p>
                  </a:txBody>
                  <a:tcPr/>
                </a:tc>
                <a:tc>
                  <a:txBody>
                    <a:bodyPr/>
                    <a:lstStyle/>
                    <a:p>
                      <a:r>
                        <a:rPr lang="en-IE" sz="1400" dirty="0">
                          <a:solidFill>
                            <a:schemeClr val="tx1"/>
                          </a:solidFill>
                        </a:rPr>
                        <a:t>Global Goal Getters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E" sz="1400" dirty="0"/>
                        <a:t>2023 Our World Irish Aid Awards entry: input</a:t>
                      </a:r>
                    </a:p>
                  </a:txBody>
                  <a:tcPr/>
                </a:tc>
                <a:tc>
                  <a:txBody>
                    <a:bodyPr/>
                    <a:lstStyle/>
                    <a:p>
                      <a:r>
                        <a:rPr lang="en-GB" sz="1400" dirty="0">
                          <a:solidFill>
                            <a:schemeClr val="tx1"/>
                          </a:solidFill>
                        </a:rPr>
                        <a:t>10</a:t>
                      </a:r>
                      <a:endParaRPr lang="en-IE" sz="1400" dirty="0">
                        <a:solidFill>
                          <a:schemeClr val="tx1"/>
                        </a:solidFill>
                      </a:endParaRPr>
                    </a:p>
                  </a:txBody>
                  <a:tcPr/>
                </a:tc>
                <a:extLst>
                  <a:ext uri="{0D108BD9-81ED-4DB2-BD59-A6C34878D82A}">
                    <a16:rowId xmlns:a16="http://schemas.microsoft.com/office/drawing/2014/main" val="3296855756"/>
                  </a:ext>
                </a:extLst>
              </a:tr>
              <a:tr h="423422">
                <a:tc gridSpan="2">
                  <a:txBody>
                    <a:bodyPr/>
                    <a:lstStyle/>
                    <a:p>
                      <a:r>
                        <a:rPr lang="en-IE" sz="1400" dirty="0">
                          <a:solidFill>
                            <a:schemeClr val="tx1"/>
                          </a:solidFill>
                        </a:rPr>
                        <a:t>Reflection on learning</a:t>
                      </a:r>
                    </a:p>
                  </a:txBody>
                  <a:tcPr/>
                </a:tc>
                <a:tc hMerge="1">
                  <a:txBody>
                    <a:bodyPr/>
                    <a:lstStyle/>
                    <a:p>
                      <a:endParaRPr lang="en-IE"/>
                    </a:p>
                  </a:txBody>
                  <a:tcPr/>
                </a:tc>
                <a:tc>
                  <a:txBody>
                    <a:bodyPr/>
                    <a:lstStyle/>
                    <a:p>
                      <a:r>
                        <a:rPr lang="en-IE" sz="1400" dirty="0">
                          <a:solidFill>
                            <a:schemeClr val="tx1"/>
                          </a:solidFill>
                        </a:rPr>
                        <a:t>Checking in with the learning intentions</a:t>
                      </a:r>
                    </a:p>
                  </a:txBody>
                  <a:tcPr/>
                </a:tc>
                <a:tc>
                  <a:txBody>
                    <a:bodyPr/>
                    <a:lstStyle/>
                    <a:p>
                      <a:r>
                        <a:rPr lang="en-IE" sz="1400" dirty="0">
                          <a:solidFill>
                            <a:schemeClr val="tx1"/>
                          </a:solidFill>
                        </a:rPr>
                        <a:t>11</a:t>
                      </a:r>
                    </a:p>
                  </a:txBody>
                  <a:tcPr/>
                </a:tc>
                <a:extLst>
                  <a:ext uri="{0D108BD9-81ED-4DB2-BD59-A6C34878D82A}">
                    <a16:rowId xmlns:a16="http://schemas.microsoft.com/office/drawing/2014/main" val="4117585152"/>
                  </a:ext>
                </a:extLst>
              </a:tr>
              <a:tr h="423422">
                <a:tc gridSpan="2">
                  <a:txBody>
                    <a:bodyPr/>
                    <a:lstStyle/>
                    <a:p>
                      <a:pPr>
                        <a:lnSpc>
                          <a:spcPct val="150000"/>
                        </a:lnSpc>
                      </a:pPr>
                      <a:r>
                        <a:rPr lang="en-GB" sz="1400" dirty="0">
                          <a:solidFill>
                            <a:schemeClr val="tx1">
                              <a:lumMod val="75000"/>
                              <a:lumOff val="25000"/>
                            </a:schemeClr>
                          </a:solidFill>
                        </a:rPr>
                        <a:t>Idea for an Awards entry</a:t>
                      </a:r>
                      <a:endParaRPr lang="en-IE" sz="1400" dirty="0">
                        <a:solidFill>
                          <a:schemeClr val="tx1">
                            <a:lumMod val="75000"/>
                            <a:lumOff val="25000"/>
                          </a:schemeClr>
                        </a:solidFill>
                      </a:endParaRPr>
                    </a:p>
                  </a:txBody>
                  <a:tcPr anchor="ctr"/>
                </a:tc>
                <a:tc hMerge="1">
                  <a:txBody>
                    <a:bodyPr/>
                    <a:lstStyle/>
                    <a:p>
                      <a:r>
                        <a:rPr lang="en-IE" sz="1400" dirty="0"/>
                        <a:t>In your own time…</a:t>
                      </a:r>
                    </a:p>
                  </a:txBody>
                  <a:tcPr/>
                </a:tc>
                <a:tc>
                  <a:txBody>
                    <a:bodyPr/>
                    <a:lstStyle/>
                    <a:p>
                      <a:r>
                        <a:rPr lang="en-IE" sz="1400" dirty="0">
                          <a:solidFill>
                            <a:schemeClr val="tx1"/>
                          </a:solidFill>
                        </a:rPr>
                        <a:t>Irish Aid wordsearch</a:t>
                      </a:r>
                    </a:p>
                  </a:txBody>
                  <a:tcPr anchor="ctr"/>
                </a:tc>
                <a:tc>
                  <a:txBody>
                    <a:bodyPr/>
                    <a:lstStyle/>
                    <a:p>
                      <a:r>
                        <a:rPr lang="en-IE" sz="1400" dirty="0">
                          <a:solidFill>
                            <a:schemeClr val="tx1"/>
                          </a:solidFill>
                        </a:rPr>
                        <a:t>12</a:t>
                      </a:r>
                    </a:p>
                  </a:txBody>
                  <a:tcPr anchor="ctr"/>
                </a:tc>
                <a:extLst>
                  <a:ext uri="{0D108BD9-81ED-4DB2-BD59-A6C34878D82A}">
                    <a16:rowId xmlns:a16="http://schemas.microsoft.com/office/drawing/2014/main" val="3810820268"/>
                  </a:ext>
                </a:extLst>
              </a:tr>
            </a:tbl>
          </a:graphicData>
        </a:graphic>
      </p:graphicFrame>
      <p:sp>
        <p:nvSpPr>
          <p:cNvPr id="5" name="Title 4">
            <a:extLst>
              <a:ext uri="{FF2B5EF4-FFF2-40B4-BE49-F238E27FC236}">
                <a16:creationId xmlns:a16="http://schemas.microsoft.com/office/drawing/2014/main" id="{72E07265-4C12-084C-941F-2E3CA5E6AB7A}"/>
              </a:ext>
            </a:extLst>
          </p:cNvPr>
          <p:cNvSpPr>
            <a:spLocks noGrp="1"/>
          </p:cNvSpPr>
          <p:nvPr>
            <p:ph type="title"/>
          </p:nvPr>
        </p:nvSpPr>
        <p:spPr>
          <a:xfrm>
            <a:off x="217712" y="51989"/>
            <a:ext cx="10515600" cy="1325563"/>
          </a:xfrm>
        </p:spPr>
        <p:txBody>
          <a:bodyPr/>
          <a:lstStyle/>
          <a:p>
            <a:r>
              <a:rPr lang="en-US" dirty="0"/>
              <a:t>Lesson Content</a:t>
            </a:r>
          </a:p>
        </p:txBody>
      </p:sp>
    </p:spTree>
    <p:extLst>
      <p:ext uri="{BB962C8B-B14F-4D97-AF65-F5344CB8AC3E}">
        <p14:creationId xmlns:p14="http://schemas.microsoft.com/office/powerpoint/2010/main" val="174809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5297C-C470-084F-ABC2-5F64CAED5418}"/>
              </a:ext>
            </a:extLst>
          </p:cNvPr>
          <p:cNvSpPr>
            <a:spLocks noGrp="1"/>
          </p:cNvSpPr>
          <p:nvPr>
            <p:ph type="title"/>
          </p:nvPr>
        </p:nvSpPr>
        <p:spPr>
          <a:xfrm>
            <a:off x="277541" y="806860"/>
            <a:ext cx="10515600" cy="949324"/>
          </a:xfrm>
        </p:spPr>
        <p:txBody>
          <a:bodyPr anchor="t"/>
          <a:lstStyle/>
          <a:p>
            <a:r>
              <a:rPr lang="en-US" dirty="0"/>
              <a:t>We are learning to…</a:t>
            </a:r>
          </a:p>
        </p:txBody>
      </p:sp>
      <p:pic>
        <p:nvPicPr>
          <p:cNvPr id="7" name="Picture 6">
            <a:extLst>
              <a:ext uri="{FF2B5EF4-FFF2-40B4-BE49-F238E27FC236}">
                <a16:creationId xmlns:a16="http://schemas.microsoft.com/office/drawing/2014/main" id="{6002BF25-75ED-5E4F-840A-F7C65C40DCE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29901" y="3894788"/>
            <a:ext cx="2620384" cy="3308565"/>
          </a:xfrm>
          <a:prstGeom prst="rect">
            <a:avLst/>
          </a:prstGeom>
        </p:spPr>
      </p:pic>
      <p:pic>
        <p:nvPicPr>
          <p:cNvPr id="9" name="Picture 8" descr="A close up of a sign&#10;&#10;Description automatically generated">
            <a:extLst>
              <a:ext uri="{FF2B5EF4-FFF2-40B4-BE49-F238E27FC236}">
                <a16:creationId xmlns:a16="http://schemas.microsoft.com/office/drawing/2014/main" id="{E1A5B7A3-78C5-F842-B730-5FDA007C10B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99648" y="4681343"/>
            <a:ext cx="1312278" cy="1853500"/>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D9E1A8BF-802C-AF4A-A8AA-3DC5586A9FD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3368" y="3429000"/>
            <a:ext cx="2901863" cy="2951389"/>
          </a:xfrm>
          <a:prstGeom prst="rect">
            <a:avLst/>
          </a:prstGeom>
        </p:spPr>
      </p:pic>
      <p:pic>
        <p:nvPicPr>
          <p:cNvPr id="13" name="Picture 12" descr="A close up of a sign&#10;&#10;Description automatically generated">
            <a:extLst>
              <a:ext uri="{FF2B5EF4-FFF2-40B4-BE49-F238E27FC236}">
                <a16:creationId xmlns:a16="http://schemas.microsoft.com/office/drawing/2014/main" id="{9971761C-FB6B-624A-B963-ACA04A59194D}"/>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77904" y="5868402"/>
            <a:ext cx="507958" cy="566161"/>
          </a:xfrm>
          <a:prstGeom prst="rect">
            <a:avLst/>
          </a:prstGeom>
        </p:spPr>
      </p:pic>
      <p:sp>
        <p:nvSpPr>
          <p:cNvPr id="10" name="TextBox 9">
            <a:extLst>
              <a:ext uri="{FF2B5EF4-FFF2-40B4-BE49-F238E27FC236}">
                <a16:creationId xmlns:a16="http://schemas.microsoft.com/office/drawing/2014/main" id="{315DEF61-8FEB-C948-8C8D-34E353C1C8D3}"/>
              </a:ext>
            </a:extLst>
          </p:cNvPr>
          <p:cNvSpPr txBox="1"/>
          <p:nvPr/>
        </p:nvSpPr>
        <p:spPr>
          <a:xfrm>
            <a:off x="2153824" y="2068190"/>
            <a:ext cx="3512921" cy="1430262"/>
          </a:xfrm>
          <a:prstGeom prst="rect">
            <a:avLst/>
          </a:prstGeom>
          <a:solidFill>
            <a:srgbClr val="FAE398"/>
          </a:solidFill>
          <a:ln w="28575">
            <a:noFill/>
          </a:ln>
        </p:spPr>
        <p:txBody>
          <a:bodyPr wrap="square" rtlCol="0" anchor="ctr">
            <a:noAutofit/>
          </a:bodyPr>
          <a:lstStyle/>
          <a:p>
            <a:pPr algn="ctr"/>
            <a:r>
              <a:rPr lang="en-IE" sz="2000" dirty="0">
                <a:solidFill>
                  <a:srgbClr val="73337E"/>
                </a:solidFill>
                <a:latin typeface="Ziggurat HTF-Black" pitchFamily="2" charset="77"/>
              </a:rPr>
              <a:t>identify what Irish Aid is and does</a:t>
            </a:r>
          </a:p>
        </p:txBody>
      </p:sp>
      <p:sp>
        <p:nvSpPr>
          <p:cNvPr id="12" name="TextBox 11">
            <a:extLst>
              <a:ext uri="{FF2B5EF4-FFF2-40B4-BE49-F238E27FC236}">
                <a16:creationId xmlns:a16="http://schemas.microsoft.com/office/drawing/2014/main" id="{245C8B10-626C-F348-8313-4FD38574D661}"/>
              </a:ext>
            </a:extLst>
          </p:cNvPr>
          <p:cNvSpPr txBox="1"/>
          <p:nvPr/>
        </p:nvSpPr>
        <p:spPr>
          <a:xfrm>
            <a:off x="6073440" y="2068190"/>
            <a:ext cx="3512921" cy="1986982"/>
          </a:xfrm>
          <a:prstGeom prst="rect">
            <a:avLst/>
          </a:prstGeom>
          <a:solidFill>
            <a:schemeClr val="accent4">
              <a:lumMod val="20000"/>
              <a:lumOff val="80000"/>
            </a:schemeClr>
          </a:solidFill>
          <a:ln w="28575">
            <a:noFill/>
          </a:ln>
        </p:spPr>
        <p:txBody>
          <a:bodyPr wrap="square" rtlCol="0" anchor="ctr">
            <a:noAutofit/>
          </a:bodyPr>
          <a:lstStyle/>
          <a:p>
            <a:pPr algn="ctr"/>
            <a:r>
              <a:rPr lang="en-IE" sz="2000" dirty="0">
                <a:solidFill>
                  <a:srgbClr val="BB0F8F"/>
                </a:solidFill>
                <a:latin typeface="Ziggurat HTF-Black" pitchFamily="2" charset="77"/>
              </a:rPr>
              <a:t>discuss the links between Irish Aid work around our world and the Global Goals </a:t>
            </a:r>
          </a:p>
        </p:txBody>
      </p:sp>
    </p:spTree>
    <p:extLst>
      <p:ext uri="{BB962C8B-B14F-4D97-AF65-F5344CB8AC3E}">
        <p14:creationId xmlns:p14="http://schemas.microsoft.com/office/powerpoint/2010/main" val="14006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158B9B-9271-5CCF-7DEE-B0651C48879B}"/>
              </a:ext>
            </a:extLst>
          </p:cNvPr>
          <p:cNvSpPr/>
          <p:nvPr/>
        </p:nvSpPr>
        <p:spPr>
          <a:xfrm>
            <a:off x="9952892" y="0"/>
            <a:ext cx="2239108" cy="1043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itle 5">
            <a:extLst>
              <a:ext uri="{FF2B5EF4-FFF2-40B4-BE49-F238E27FC236}">
                <a16:creationId xmlns:a16="http://schemas.microsoft.com/office/drawing/2014/main" id="{0D715C2E-F6C8-B249-9320-B10954545D5E}"/>
              </a:ext>
            </a:extLst>
          </p:cNvPr>
          <p:cNvSpPr txBox="1">
            <a:spLocks/>
          </p:cNvSpPr>
          <p:nvPr/>
        </p:nvSpPr>
        <p:spPr>
          <a:xfrm>
            <a:off x="232410" y="23975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1</a:t>
            </a:r>
          </a:p>
        </p:txBody>
      </p:sp>
      <p:pic>
        <p:nvPicPr>
          <p:cNvPr id="13" name="Picture 12" descr="Text&#10;&#10;Description automatically generated">
            <a:extLst>
              <a:ext uri="{FF2B5EF4-FFF2-40B4-BE49-F238E27FC236}">
                <a16:creationId xmlns:a16="http://schemas.microsoft.com/office/drawing/2014/main" id="{5A0A959A-597C-0543-B0C2-D9FE7E30BAE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32410" y="2991110"/>
            <a:ext cx="2258385" cy="1073816"/>
          </a:xfrm>
          <a:prstGeom prst="rect">
            <a:avLst/>
          </a:prstGeom>
        </p:spPr>
      </p:pic>
      <p:pic>
        <p:nvPicPr>
          <p:cNvPr id="15" name="Picture 14">
            <a:extLst>
              <a:ext uri="{FF2B5EF4-FFF2-40B4-BE49-F238E27FC236}">
                <a16:creationId xmlns:a16="http://schemas.microsoft.com/office/drawing/2014/main" id="{354003D6-3D10-4240-A7A3-2FEB411EDC57}"/>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39260" y="1823566"/>
            <a:ext cx="2463263" cy="969509"/>
          </a:xfrm>
          <a:prstGeom prst="rect">
            <a:avLst/>
          </a:prstGeom>
        </p:spPr>
      </p:pic>
      <p:pic>
        <p:nvPicPr>
          <p:cNvPr id="1028" name="Picture 4" descr="ODS GIF - ODS GIFs">
            <a:extLst>
              <a:ext uri="{FF2B5EF4-FFF2-40B4-BE49-F238E27FC236}">
                <a16:creationId xmlns:a16="http://schemas.microsoft.com/office/drawing/2014/main" id="{053E981C-3F4D-446C-917D-EAF3D2D1D0D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34860" y="1649411"/>
            <a:ext cx="3413760" cy="34137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tanding in a doorway of a small building&#10;&#10;Description automatically generated with low confidence">
            <a:extLst>
              <a:ext uri="{FF2B5EF4-FFF2-40B4-BE49-F238E27FC236}">
                <a16:creationId xmlns:a16="http://schemas.microsoft.com/office/drawing/2014/main" id="{39DC41D6-F263-DE4A-25E9-785C10F537A9}"/>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657709" y="1628976"/>
            <a:ext cx="5113931" cy="3454629"/>
          </a:xfrm>
          <a:prstGeom prst="rect">
            <a:avLst/>
          </a:prstGeom>
        </p:spPr>
      </p:pic>
      <p:grpSp>
        <p:nvGrpSpPr>
          <p:cNvPr id="2" name="Group 1">
            <a:extLst>
              <a:ext uri="{FF2B5EF4-FFF2-40B4-BE49-F238E27FC236}">
                <a16:creationId xmlns:a16="http://schemas.microsoft.com/office/drawing/2014/main" id="{F4014192-EDD2-9D44-0C3B-C02A92038148}"/>
              </a:ext>
            </a:extLst>
          </p:cNvPr>
          <p:cNvGrpSpPr/>
          <p:nvPr/>
        </p:nvGrpSpPr>
        <p:grpSpPr>
          <a:xfrm>
            <a:off x="6093337" y="521677"/>
            <a:ext cx="6210446" cy="1057774"/>
            <a:chOff x="2245298" y="5434078"/>
            <a:chExt cx="6210446" cy="1057774"/>
          </a:xfrm>
        </p:grpSpPr>
        <p:pic>
          <p:nvPicPr>
            <p:cNvPr id="8" name="Picture 7" descr="Icon&#10;&#10;Description automatically generated">
              <a:extLst>
                <a:ext uri="{FF2B5EF4-FFF2-40B4-BE49-F238E27FC236}">
                  <a16:creationId xmlns:a16="http://schemas.microsoft.com/office/drawing/2014/main" id="{D12198FD-BF75-6AE7-8507-740410FF31EA}"/>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286743" y="5461754"/>
              <a:ext cx="1016329" cy="1016329"/>
            </a:xfrm>
            <a:prstGeom prst="rect">
              <a:avLst/>
            </a:prstGeom>
          </p:spPr>
        </p:pic>
        <p:pic>
          <p:nvPicPr>
            <p:cNvPr id="9" name="Picture 8" descr="Icon&#10;&#10;Description automatically generated">
              <a:extLst>
                <a:ext uri="{FF2B5EF4-FFF2-40B4-BE49-F238E27FC236}">
                  <a16:creationId xmlns:a16="http://schemas.microsoft.com/office/drawing/2014/main" id="{8E9135A0-815F-9E39-505D-202087DED390}"/>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348620" y="5461754"/>
              <a:ext cx="1016328" cy="1016328"/>
            </a:xfrm>
            <a:prstGeom prst="rect">
              <a:avLst/>
            </a:prstGeom>
          </p:spPr>
        </p:pic>
        <p:pic>
          <p:nvPicPr>
            <p:cNvPr id="10" name="Picture 9" descr="Icon&#10;&#10;Description automatically generated">
              <a:extLst>
                <a:ext uri="{FF2B5EF4-FFF2-40B4-BE49-F238E27FC236}">
                  <a16:creationId xmlns:a16="http://schemas.microsoft.com/office/drawing/2014/main" id="{E711A238-782F-842E-CE6C-B84814AC7353}"/>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7439416" y="5447848"/>
              <a:ext cx="1016328" cy="1016328"/>
            </a:xfrm>
            <a:prstGeom prst="rect">
              <a:avLst/>
            </a:prstGeom>
          </p:spPr>
        </p:pic>
        <p:pic>
          <p:nvPicPr>
            <p:cNvPr id="11" name="Picture 10" descr="Text&#10;&#10;Description automatically generated">
              <a:extLst>
                <a:ext uri="{FF2B5EF4-FFF2-40B4-BE49-F238E27FC236}">
                  <a16:creationId xmlns:a16="http://schemas.microsoft.com/office/drawing/2014/main" id="{18B9277B-D146-D2C2-F524-CE4025CFA858}"/>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2245298" y="5475524"/>
              <a:ext cx="1086688" cy="1016328"/>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6B3F3049-39CA-76B3-60E6-2DC5632BF0C1}"/>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3406454" y="5461754"/>
              <a:ext cx="1016328" cy="1016328"/>
            </a:xfrm>
            <a:prstGeom prst="rect">
              <a:avLst/>
            </a:prstGeom>
          </p:spPr>
        </p:pic>
        <p:pic>
          <p:nvPicPr>
            <p:cNvPr id="18" name="Picture 17" descr="Icon&#10;&#10;Description automatically generated">
              <a:extLst>
                <a:ext uri="{FF2B5EF4-FFF2-40B4-BE49-F238E27FC236}">
                  <a16:creationId xmlns:a16="http://schemas.microsoft.com/office/drawing/2014/main" id="{BBD6CD9D-BD9E-D1F7-4CC3-4C9CC9B25C0E}"/>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4346599" y="5434078"/>
              <a:ext cx="1016328" cy="1016328"/>
            </a:xfrm>
            <a:prstGeom prst="rect">
              <a:avLst/>
            </a:prstGeom>
          </p:spPr>
        </p:pic>
      </p:grpSp>
      <p:sp>
        <p:nvSpPr>
          <p:cNvPr id="6" name="TextBox 5">
            <a:extLst>
              <a:ext uri="{FF2B5EF4-FFF2-40B4-BE49-F238E27FC236}">
                <a16:creationId xmlns:a16="http://schemas.microsoft.com/office/drawing/2014/main" id="{56C793EA-B45B-693C-06BC-AD151587D32E}"/>
              </a:ext>
            </a:extLst>
          </p:cNvPr>
          <p:cNvSpPr txBox="1"/>
          <p:nvPr/>
        </p:nvSpPr>
        <p:spPr>
          <a:xfrm>
            <a:off x="6657709" y="5177118"/>
            <a:ext cx="5113931" cy="923330"/>
          </a:xfrm>
          <a:prstGeom prst="rect">
            <a:avLst/>
          </a:prstGeom>
          <a:noFill/>
        </p:spPr>
        <p:txBody>
          <a:bodyPr wrap="square" rtlCol="0">
            <a:spAutoFit/>
          </a:bodyPr>
          <a:lstStyle/>
          <a:p>
            <a:r>
              <a:rPr lang="en-IE" i="1" dirty="0" err="1">
                <a:solidFill>
                  <a:srgbClr val="FF0000"/>
                </a:solidFill>
              </a:rPr>
              <a:t>Tiwoloke</a:t>
            </a:r>
            <a:r>
              <a:rPr lang="en-IE" i="1" dirty="0">
                <a:solidFill>
                  <a:srgbClr val="FF0000"/>
                </a:solidFill>
              </a:rPr>
              <a:t> </a:t>
            </a:r>
          </a:p>
          <a:p>
            <a:endParaRPr lang="en-IE" dirty="0">
              <a:solidFill>
                <a:srgbClr val="FF0000"/>
              </a:solidFill>
            </a:endParaRPr>
          </a:p>
          <a:p>
            <a:r>
              <a:rPr lang="en-IE" i="1" dirty="0">
                <a:solidFill>
                  <a:srgbClr val="FF0000"/>
                </a:solidFill>
              </a:rPr>
              <a:t>Chichewa</a:t>
            </a:r>
            <a:endParaRPr lang="en-IE" dirty="0">
              <a:solidFill>
                <a:srgbClr val="FF0000"/>
              </a:solidFill>
            </a:endParaRPr>
          </a:p>
        </p:txBody>
      </p:sp>
      <p:pic>
        <p:nvPicPr>
          <p:cNvPr id="7" name="1.-Tiwoloke-_Concern_s-graduation-programme-in-Malawi_-_1_">
            <a:hlinkClick r:id="" action="ppaction://media"/>
            <a:extLst>
              <a:ext uri="{FF2B5EF4-FFF2-40B4-BE49-F238E27FC236}">
                <a16:creationId xmlns:a16="http://schemas.microsoft.com/office/drawing/2014/main" id="{721D6285-028A-7ED2-3D28-923C6C38EDC8}"/>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7991438" y="5174576"/>
            <a:ext cx="406400" cy="406400"/>
          </a:xfrm>
          <a:prstGeom prst="rect">
            <a:avLst/>
          </a:prstGeom>
        </p:spPr>
      </p:pic>
      <p:pic>
        <p:nvPicPr>
          <p:cNvPr id="12" name="4.-Chichewa-_language_-_1_">
            <a:hlinkClick r:id="" action="ppaction://media"/>
            <a:extLst>
              <a:ext uri="{FF2B5EF4-FFF2-40B4-BE49-F238E27FC236}">
                <a16:creationId xmlns:a16="http://schemas.microsoft.com/office/drawing/2014/main" id="{6CA0EAEC-3700-C84E-BDE3-38B6DD8EBA27}"/>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7991438" y="5787561"/>
            <a:ext cx="406400" cy="406400"/>
          </a:xfrm>
          <a:prstGeom prst="rect">
            <a:avLst/>
          </a:prstGeom>
        </p:spPr>
      </p:pic>
    </p:spTree>
    <p:extLst>
      <p:ext uri="{BB962C8B-B14F-4D97-AF65-F5344CB8AC3E}">
        <p14:creationId xmlns:p14="http://schemas.microsoft.com/office/powerpoint/2010/main" val="3685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240" fill="hold"/>
                                        <p:tgtEl>
                                          <p:spTgt spid="7"/>
                                        </p:tgtEl>
                                      </p:cBhvr>
                                    </p:cmd>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876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audio>
              <p:cMediaNode vol="80000">
                <p:cTn id="29"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9EB9677-CCA0-2B3A-1FEC-626110F0389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0800000">
            <a:off x="5269893" y="4475471"/>
            <a:ext cx="5624526" cy="3229948"/>
          </a:xfrm>
          <a:prstGeom prst="rect">
            <a:avLst/>
          </a:prstGeom>
        </p:spPr>
      </p:pic>
      <p:sp>
        <p:nvSpPr>
          <p:cNvPr id="10" name="Title 5">
            <a:extLst>
              <a:ext uri="{FF2B5EF4-FFF2-40B4-BE49-F238E27FC236}">
                <a16:creationId xmlns:a16="http://schemas.microsoft.com/office/drawing/2014/main" id="{72CF85F2-32E8-D245-B777-D545D7270E16}"/>
              </a:ext>
            </a:extLst>
          </p:cNvPr>
          <p:cNvSpPr txBox="1">
            <a:spLocks/>
          </p:cNvSpPr>
          <p:nvPr/>
        </p:nvSpPr>
        <p:spPr>
          <a:xfrm>
            <a:off x="232410" y="182605"/>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200" dirty="0"/>
              <a:t>Activity 2</a:t>
            </a:r>
          </a:p>
        </p:txBody>
      </p:sp>
      <p:pic>
        <p:nvPicPr>
          <p:cNvPr id="3" name="Picture 2">
            <a:extLst>
              <a:ext uri="{FF2B5EF4-FFF2-40B4-BE49-F238E27FC236}">
                <a16:creationId xmlns:a16="http://schemas.microsoft.com/office/drawing/2014/main" id="{EFFE8EE1-8055-054F-B72D-96747ED41F3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5511" y="199052"/>
            <a:ext cx="5624526" cy="3229948"/>
          </a:xfrm>
          <a:prstGeom prst="rect">
            <a:avLst/>
          </a:prstGeom>
        </p:spPr>
      </p:pic>
      <p:pic>
        <p:nvPicPr>
          <p:cNvPr id="7" name="Picture 6" descr="A picture containing object, lamp, light&#10;&#10;Description automatically generated">
            <a:extLst>
              <a:ext uri="{FF2B5EF4-FFF2-40B4-BE49-F238E27FC236}">
                <a16:creationId xmlns:a16="http://schemas.microsoft.com/office/drawing/2014/main" id="{4B39CEF2-BB61-453E-BBC1-3BC9557398F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361" y="2624290"/>
            <a:ext cx="2717897" cy="1807401"/>
          </a:xfrm>
          <a:prstGeom prst="rect">
            <a:avLst/>
          </a:prstGeom>
        </p:spPr>
      </p:pic>
      <p:sp>
        <p:nvSpPr>
          <p:cNvPr id="11" name="Title 5">
            <a:extLst>
              <a:ext uri="{FF2B5EF4-FFF2-40B4-BE49-F238E27FC236}">
                <a16:creationId xmlns:a16="http://schemas.microsoft.com/office/drawing/2014/main" id="{45C5B6EF-5395-7743-BBE3-AA1B9EF8CBCB}"/>
              </a:ext>
            </a:extLst>
          </p:cNvPr>
          <p:cNvSpPr txBox="1">
            <a:spLocks/>
          </p:cNvSpPr>
          <p:nvPr/>
        </p:nvSpPr>
        <p:spPr>
          <a:xfrm>
            <a:off x="-107230" y="2982569"/>
            <a:ext cx="3096572"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pPr algn="ctr"/>
            <a:r>
              <a:rPr lang="en-US" sz="2400" b="1" dirty="0">
                <a:solidFill>
                  <a:srgbClr val="73337E"/>
                </a:solidFill>
              </a:rPr>
              <a:t>STORIES OF </a:t>
            </a:r>
            <a:br>
              <a:rPr lang="en-US" sz="2400" b="1" dirty="0">
                <a:solidFill>
                  <a:srgbClr val="73337E"/>
                </a:solidFill>
              </a:rPr>
            </a:br>
            <a:r>
              <a:rPr lang="en-US" sz="2400" b="1" dirty="0">
                <a:solidFill>
                  <a:srgbClr val="73337E"/>
                </a:solidFill>
              </a:rPr>
              <a:t>PROGRESS</a:t>
            </a:r>
          </a:p>
        </p:txBody>
      </p:sp>
      <p:pic>
        <p:nvPicPr>
          <p:cNvPr id="12" name="Screen Shot 2015-08-28 at 13.12.54.png">
            <a:extLst>
              <a:ext uri="{FF2B5EF4-FFF2-40B4-BE49-F238E27FC236}">
                <a16:creationId xmlns:a16="http://schemas.microsoft.com/office/drawing/2014/main" id="{BA27686E-9599-4707-AD65-28082D227756}"/>
              </a:ext>
            </a:extLst>
          </p:cNvPr>
          <p:cNvPicPr/>
          <p:nvPr/>
        </p:nvPicPr>
        <p:blipFill rotWithShape="1">
          <a:blip r:embed="rId5"/>
          <a:srcRect l="6604" t="1720" r="19003" b="2357"/>
          <a:stretch/>
        </p:blipFill>
        <p:spPr>
          <a:xfrm rot="16200000">
            <a:off x="4387817" y="1980519"/>
            <a:ext cx="2383040" cy="4666046"/>
          </a:xfrm>
          <a:prstGeom prst="rect">
            <a:avLst/>
          </a:prstGeom>
          <a:ln w="12700">
            <a:miter lim="400000"/>
          </a:ln>
        </p:spPr>
      </p:pic>
      <p:pic>
        <p:nvPicPr>
          <p:cNvPr id="13" name="Picture 12">
            <a:extLst>
              <a:ext uri="{FF2B5EF4-FFF2-40B4-BE49-F238E27FC236}">
                <a16:creationId xmlns:a16="http://schemas.microsoft.com/office/drawing/2014/main" id="{402A96A4-1868-F380-B9BA-C8D71583EF6A}"/>
              </a:ext>
            </a:extLst>
          </p:cNvPr>
          <p:cNvPicPr>
            <a:picLocks noChangeAspect="1"/>
          </p:cNvPicPr>
          <p:nvPr/>
        </p:nvPicPr>
        <p:blipFill rotWithShape="1">
          <a:blip r:embed="rId6"/>
          <a:srcRect t="12893" r="1906" b="6190"/>
          <a:stretch/>
        </p:blipFill>
        <p:spPr>
          <a:xfrm>
            <a:off x="6739884" y="996311"/>
            <a:ext cx="4192262" cy="1945224"/>
          </a:xfrm>
          <a:prstGeom prst="rect">
            <a:avLst/>
          </a:prstGeom>
        </p:spPr>
      </p:pic>
      <p:pic>
        <p:nvPicPr>
          <p:cNvPr id="14" name="Picture 13">
            <a:extLst>
              <a:ext uri="{FF2B5EF4-FFF2-40B4-BE49-F238E27FC236}">
                <a16:creationId xmlns:a16="http://schemas.microsoft.com/office/drawing/2014/main" id="{5C536021-BA24-6085-A06E-67A2A7CBE2BD}"/>
              </a:ext>
            </a:extLst>
          </p:cNvPr>
          <p:cNvPicPr>
            <a:picLocks noChangeAspect="1"/>
          </p:cNvPicPr>
          <p:nvPr/>
        </p:nvPicPr>
        <p:blipFill rotWithShape="1">
          <a:blip r:embed="rId7"/>
          <a:srcRect l="34415" t="24754" r="34642" b="20680"/>
          <a:stretch/>
        </p:blipFill>
        <p:spPr>
          <a:xfrm>
            <a:off x="8726674" y="1812064"/>
            <a:ext cx="3293317" cy="3266707"/>
          </a:xfrm>
          <a:prstGeom prst="ellipse">
            <a:avLst/>
          </a:prstGeom>
        </p:spPr>
      </p:pic>
      <p:pic>
        <p:nvPicPr>
          <p:cNvPr id="15" name="Picture 14" descr="A picture containing flower&#10;&#10;Description automatically generated">
            <a:extLst>
              <a:ext uri="{FF2B5EF4-FFF2-40B4-BE49-F238E27FC236}">
                <a16:creationId xmlns:a16="http://schemas.microsoft.com/office/drawing/2014/main" id="{324658CF-2299-99BE-C1C3-DCA013107DD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297374" y="4114880"/>
            <a:ext cx="2901863" cy="2951389"/>
          </a:xfrm>
          <a:prstGeom prst="rect">
            <a:avLst/>
          </a:prstGeom>
        </p:spPr>
      </p:pic>
      <p:pic>
        <p:nvPicPr>
          <p:cNvPr id="17" name="Picture 16">
            <a:extLst>
              <a:ext uri="{FF2B5EF4-FFF2-40B4-BE49-F238E27FC236}">
                <a16:creationId xmlns:a16="http://schemas.microsoft.com/office/drawing/2014/main" id="{69D6A336-0578-82E8-564A-DA860AE0E327}"/>
              </a:ext>
            </a:extLst>
          </p:cNvPr>
          <p:cNvPicPr>
            <a:picLocks noChangeAspect="1"/>
          </p:cNvPicPr>
          <p:nvPr/>
        </p:nvPicPr>
        <p:blipFill rotWithShape="1">
          <a:blip r:embed="rId7"/>
          <a:srcRect l="44063" t="87108" r="44286" b="5952"/>
          <a:stretch/>
        </p:blipFill>
        <p:spPr>
          <a:xfrm rot="726982">
            <a:off x="8494830" y="2277843"/>
            <a:ext cx="1723865" cy="577562"/>
          </a:xfrm>
          <a:prstGeom prst="rect">
            <a:avLst/>
          </a:prstGeom>
        </p:spPr>
      </p:pic>
    </p:spTree>
    <p:extLst>
      <p:ext uri="{BB962C8B-B14F-4D97-AF65-F5344CB8AC3E}">
        <p14:creationId xmlns:p14="http://schemas.microsoft.com/office/powerpoint/2010/main" val="404782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72CF85F2-32E8-D245-B777-D545D7270E16}"/>
              </a:ext>
            </a:extLst>
          </p:cNvPr>
          <p:cNvSpPr txBox="1">
            <a:spLocks/>
          </p:cNvSpPr>
          <p:nvPr/>
        </p:nvSpPr>
        <p:spPr>
          <a:xfrm>
            <a:off x="232410" y="100996"/>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15" name="TextBox 14">
            <a:extLst>
              <a:ext uri="{FF2B5EF4-FFF2-40B4-BE49-F238E27FC236}">
                <a16:creationId xmlns:a16="http://schemas.microsoft.com/office/drawing/2014/main" id="{08466E62-0E95-87BA-5057-1737163BE4C2}"/>
              </a:ext>
            </a:extLst>
          </p:cNvPr>
          <p:cNvSpPr txBox="1"/>
          <p:nvPr/>
        </p:nvSpPr>
        <p:spPr>
          <a:xfrm>
            <a:off x="232410" y="689651"/>
            <a:ext cx="3728988" cy="1959511"/>
          </a:xfrm>
          <a:prstGeom prst="rect">
            <a:avLst/>
          </a:prstGeom>
          <a:noFill/>
        </p:spPr>
        <p:txBody>
          <a:bodyPr wrap="square">
            <a:spAutoFit/>
          </a:bodyPr>
          <a:lstStyle/>
          <a:p>
            <a:pPr>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Ethiopia </a:t>
            </a:r>
          </a:p>
          <a:p>
            <a:pPr>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Population: </a:t>
            </a:r>
            <a:r>
              <a:rPr lang="en-GB" sz="1800" dirty="0">
                <a:effectLst/>
                <a:latin typeface="Calibri" panose="020F0502020204030204" pitchFamily="34" charset="0"/>
                <a:ea typeface="Calibri" panose="020F0502020204030204" pitchFamily="34" charset="0"/>
                <a:cs typeface="Calibri" panose="020F0502020204030204" pitchFamily="34" charset="0"/>
              </a:rPr>
              <a:t>120.8 million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Story </a:t>
            </a:r>
            <a:r>
              <a:rPr lang="en-GB" b="1" dirty="0">
                <a:latin typeface="Calibri" panose="020F0502020204030204" pitchFamily="34" charset="0"/>
                <a:ea typeface="Calibri" panose="020F0502020204030204" pitchFamily="34" charset="0"/>
                <a:cs typeface="Times New Roman" panose="02020603050405020304" pitchFamily="18" charset="0"/>
              </a:rPr>
              <a:t>of progress: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Working with the Ministry of Health in Ethiopia, Irish Aid gave money for the vaccination of 15 million children against measles.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F777C4-7871-2719-B791-DB07EA1449F2}"/>
              </a:ext>
            </a:extLst>
          </p:cNvPr>
          <p:cNvSpPr txBox="1"/>
          <p:nvPr/>
        </p:nvSpPr>
        <p:spPr>
          <a:xfrm>
            <a:off x="4352365" y="637336"/>
            <a:ext cx="3728988" cy="2513509"/>
          </a:xfrm>
          <a:prstGeom prst="rect">
            <a:avLst/>
          </a:prstGeom>
          <a:noFill/>
        </p:spPr>
        <p:txBody>
          <a:bodyPr wrap="square">
            <a:spAutoFit/>
          </a:bodyPr>
          <a:lstStyle/>
          <a:p>
            <a:pPr>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Tanzania </a:t>
            </a:r>
          </a:p>
          <a:p>
            <a:pPr>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Population: </a:t>
            </a:r>
            <a:r>
              <a:rPr lang="en-GB" sz="1800" dirty="0">
                <a:effectLst/>
                <a:latin typeface="Calibri" panose="020F0502020204030204" pitchFamily="34" charset="0"/>
                <a:ea typeface="Calibri" panose="020F0502020204030204" pitchFamily="34" charset="0"/>
                <a:cs typeface="Calibri" panose="020F0502020204030204" pitchFamily="34" charset="0"/>
              </a:rPr>
              <a:t>63.3 million</a:t>
            </a:r>
          </a:p>
          <a:p>
            <a:pPr>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Story </a:t>
            </a:r>
            <a:r>
              <a:rPr lang="en-GB" b="1" dirty="0">
                <a:latin typeface="Calibri" panose="020F0502020204030204" pitchFamily="34" charset="0"/>
                <a:ea typeface="Calibri" panose="020F0502020204030204" pitchFamily="34" charset="0"/>
                <a:cs typeface="Times New Roman" panose="02020603050405020304" pitchFamily="18" charset="0"/>
              </a:rPr>
              <a:t>of progress: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Irish Aid gave money for a climate smart agriculture project in the Dodoma region in Tanzania.  This project set up a market for farmers so that they could sell their sorghum (millet) crop.</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881F165B-196D-98F0-F424-A5A9881C6482}"/>
              </a:ext>
            </a:extLst>
          </p:cNvPr>
          <p:cNvSpPr txBox="1"/>
          <p:nvPr/>
        </p:nvSpPr>
        <p:spPr>
          <a:xfrm>
            <a:off x="8326181" y="660854"/>
            <a:ext cx="3728988" cy="4278094"/>
          </a:xfrm>
          <a:prstGeom prst="rect">
            <a:avLst/>
          </a:prstGeom>
          <a:noFill/>
        </p:spPr>
        <p:txBody>
          <a:bodyPr wrap="square">
            <a:spAutoFit/>
          </a:bodyPr>
          <a:lstStyle/>
          <a:p>
            <a:pPr>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Uganda </a:t>
            </a:r>
          </a:p>
          <a:p>
            <a:pPr>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Population: </a:t>
            </a:r>
            <a:r>
              <a:rPr lang="en-GB" sz="1800" dirty="0">
                <a:effectLst/>
                <a:latin typeface="Calibri" panose="020F0502020204030204" pitchFamily="34" charset="0"/>
                <a:ea typeface="Calibri" panose="020F0502020204030204" pitchFamily="34" charset="0"/>
                <a:cs typeface="Calibri" panose="020F0502020204030204" pitchFamily="34" charset="0"/>
              </a:rPr>
              <a:t>48.4 million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Story </a:t>
            </a:r>
            <a:r>
              <a:rPr lang="en-GB" b="1" dirty="0">
                <a:latin typeface="Calibri" panose="020F0502020204030204" pitchFamily="34" charset="0"/>
                <a:ea typeface="Calibri" panose="020F0502020204030204" pitchFamily="34" charset="0"/>
                <a:cs typeface="Times New Roman" panose="02020603050405020304" pitchFamily="18" charset="0"/>
              </a:rPr>
              <a:t>of progress: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Rinyamoe Ignatius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Loyla</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a retired Ugandan government worker.  With funding from Irish Aid, Rinyamoe worked with UNICEF (a United Nations agency) and Voluntary Service Overseas (a non-governmental organisation) to turn his garden into an outdoor classroom for local children during COVID-19 school closures. </a:t>
            </a:r>
          </a:p>
          <a:p>
            <a:pPr>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t>
            </a:r>
            <a:r>
              <a:rPr lang="en-GB" i="1" dirty="0">
                <a:latin typeface="Calibri" panose="020F0502020204030204" pitchFamily="34" charset="0"/>
                <a:ea typeface="Calibri" panose="020F0502020204030204" pitchFamily="34" charset="0"/>
                <a:cs typeface="Times New Roman" panose="02020603050405020304" pitchFamily="18" charset="0"/>
              </a:rPr>
              <a:t>My love for education inspired me</a:t>
            </a:r>
            <a:r>
              <a:rPr lang="en-GB" dirty="0">
                <a:latin typeface="Calibri" panose="020F0502020204030204" pitchFamily="34" charset="0"/>
                <a:ea typeface="Calibri" panose="020F0502020204030204" pitchFamily="34" charset="0"/>
                <a:cs typeface="Times New Roman" panose="02020603050405020304" pitchFamily="18" charset="0"/>
              </a:rPr>
              <a:t>” – Rinyamoe Ignatius Loyla</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A picture containing text, sign, yellow&#10;&#10;Description automatically generated">
            <a:extLst>
              <a:ext uri="{FF2B5EF4-FFF2-40B4-BE49-F238E27FC236}">
                <a16:creationId xmlns:a16="http://schemas.microsoft.com/office/drawing/2014/main" id="{B57C0376-072C-164E-4054-4F1C818D27F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0306" y="4629168"/>
            <a:ext cx="1592580" cy="1887855"/>
          </a:xfrm>
          <a:prstGeom prst="rect">
            <a:avLst/>
          </a:prstGeom>
          <a:noFill/>
          <a:ln>
            <a:noFill/>
          </a:ln>
        </p:spPr>
      </p:pic>
      <p:sp>
        <p:nvSpPr>
          <p:cNvPr id="2" name="Speech Bubble: Rectangle with Corners Rounded 1">
            <a:extLst>
              <a:ext uri="{FF2B5EF4-FFF2-40B4-BE49-F238E27FC236}">
                <a16:creationId xmlns:a16="http://schemas.microsoft.com/office/drawing/2014/main" id="{4D5936CF-382B-EE02-3151-98D82C409004}"/>
              </a:ext>
            </a:extLst>
          </p:cNvPr>
          <p:cNvSpPr/>
          <p:nvPr/>
        </p:nvSpPr>
        <p:spPr>
          <a:xfrm>
            <a:off x="1741118" y="4054829"/>
            <a:ext cx="2264009" cy="2330245"/>
          </a:xfrm>
          <a:prstGeom prst="wedgeRoundRectCallout">
            <a:avLst>
              <a:gd name="adj1" fmla="val -76029"/>
              <a:gd name="adj2" fmla="val 16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Ethiopia, Tanzania and Uganda are all in East Africa.  Can you find these 3 countries on a map of our world?</a:t>
            </a:r>
          </a:p>
        </p:txBody>
      </p:sp>
      <p:pic>
        <p:nvPicPr>
          <p:cNvPr id="25" name="Picture 24" descr="A large map of Tanzania">
            <a:extLst>
              <a:ext uri="{FF2B5EF4-FFF2-40B4-BE49-F238E27FC236}">
                <a16:creationId xmlns:a16="http://schemas.microsoft.com/office/drawing/2014/main" id="{4F664E2C-CBB3-2832-5F00-87DD18EF98F4}"/>
              </a:ext>
            </a:extLst>
          </p:cNvPr>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29474" y="3250038"/>
            <a:ext cx="2201626" cy="2330245"/>
          </a:xfrm>
          <a:prstGeom prst="rect">
            <a:avLst/>
          </a:prstGeom>
          <a:noFill/>
          <a:ln>
            <a:noFill/>
          </a:ln>
        </p:spPr>
      </p:pic>
      <p:grpSp>
        <p:nvGrpSpPr>
          <p:cNvPr id="14" name="Group 13">
            <a:extLst>
              <a:ext uri="{FF2B5EF4-FFF2-40B4-BE49-F238E27FC236}">
                <a16:creationId xmlns:a16="http://schemas.microsoft.com/office/drawing/2014/main" id="{A20272F7-A1A7-BA71-A342-F9CE500DB26B}"/>
              </a:ext>
            </a:extLst>
          </p:cNvPr>
          <p:cNvGrpSpPr/>
          <p:nvPr/>
        </p:nvGrpSpPr>
        <p:grpSpPr>
          <a:xfrm>
            <a:off x="232410" y="2606592"/>
            <a:ext cx="2798905" cy="1035933"/>
            <a:chOff x="232410" y="2606592"/>
            <a:chExt cx="2798905" cy="1035933"/>
          </a:xfrm>
        </p:grpSpPr>
        <p:pic>
          <p:nvPicPr>
            <p:cNvPr id="28" name="Picture 27" descr="A picture containing shape&#10;&#10;Description automatically generated">
              <a:extLst>
                <a:ext uri="{FF2B5EF4-FFF2-40B4-BE49-F238E27FC236}">
                  <a16:creationId xmlns:a16="http://schemas.microsoft.com/office/drawing/2014/main" id="{F9030F65-6D8F-52D1-55A0-914692C5F93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2410" y="2642441"/>
              <a:ext cx="940955" cy="996723"/>
            </a:xfrm>
            <a:prstGeom prst="rect">
              <a:avLst/>
            </a:prstGeom>
          </p:spPr>
        </p:pic>
        <p:pic>
          <p:nvPicPr>
            <p:cNvPr id="29" name="Picture 28" descr="Icon&#10;&#10;Description automatically generated">
              <a:extLst>
                <a:ext uri="{FF2B5EF4-FFF2-40B4-BE49-F238E27FC236}">
                  <a16:creationId xmlns:a16="http://schemas.microsoft.com/office/drawing/2014/main" id="{76599617-2853-3A7F-3ECB-57542A3110D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87120" y="2626197"/>
              <a:ext cx="1016328" cy="1016328"/>
            </a:xfrm>
            <a:prstGeom prst="rect">
              <a:avLst/>
            </a:prstGeom>
          </p:spPr>
        </p:pic>
        <p:pic>
          <p:nvPicPr>
            <p:cNvPr id="30" name="Picture 29" descr="Icon&#10;&#10;Description automatically generated">
              <a:extLst>
                <a:ext uri="{FF2B5EF4-FFF2-40B4-BE49-F238E27FC236}">
                  <a16:creationId xmlns:a16="http://schemas.microsoft.com/office/drawing/2014/main" id="{8E1F7F5A-3AC0-11A0-6216-1EA7FF4C6F1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014987" y="2606592"/>
              <a:ext cx="1016328" cy="1016328"/>
            </a:xfrm>
            <a:prstGeom prst="rect">
              <a:avLst/>
            </a:prstGeom>
          </p:spPr>
        </p:pic>
      </p:grpSp>
      <p:pic>
        <p:nvPicPr>
          <p:cNvPr id="12" name="Picture 11">
            <a:extLst>
              <a:ext uri="{FF2B5EF4-FFF2-40B4-BE49-F238E27FC236}">
                <a16:creationId xmlns:a16="http://schemas.microsoft.com/office/drawing/2014/main" id="{ED4D73B0-2A28-0094-5C8B-55A3D995E953}"/>
              </a:ext>
            </a:extLst>
          </p:cNvPr>
          <p:cNvPicPr>
            <a:picLocks noChangeAspect="1"/>
          </p:cNvPicPr>
          <p:nvPr/>
        </p:nvPicPr>
        <p:blipFill rotWithShape="1">
          <a:blip r:embed="rId8"/>
          <a:srcRect l="31766" t="39784" r="53683" b="27609"/>
          <a:stretch/>
        </p:blipFill>
        <p:spPr>
          <a:xfrm>
            <a:off x="9338337" y="4938948"/>
            <a:ext cx="1497743" cy="1887855"/>
          </a:xfrm>
          <a:prstGeom prst="ellipse">
            <a:avLst/>
          </a:prstGeom>
        </p:spPr>
      </p:pic>
      <p:sp>
        <p:nvSpPr>
          <p:cNvPr id="5" name="TextBox 4">
            <a:extLst>
              <a:ext uri="{FF2B5EF4-FFF2-40B4-BE49-F238E27FC236}">
                <a16:creationId xmlns:a16="http://schemas.microsoft.com/office/drawing/2014/main" id="{91E62B57-9C2D-2508-C31A-7C1DDC722A7B}"/>
              </a:ext>
            </a:extLst>
          </p:cNvPr>
          <p:cNvSpPr txBox="1"/>
          <p:nvPr/>
        </p:nvSpPr>
        <p:spPr>
          <a:xfrm>
            <a:off x="9095603" y="6505221"/>
            <a:ext cx="1772561" cy="372594"/>
          </a:xfrm>
          <a:prstGeom prst="rect">
            <a:avLst/>
          </a:prstGeom>
          <a:solidFill>
            <a:schemeClr val="accent2"/>
          </a:solidFill>
        </p:spPr>
        <p:txBody>
          <a:bodyPr wrap="square" rtlCol="0">
            <a:spAutoFit/>
          </a:bodyPr>
          <a:lstStyle/>
          <a:p>
            <a:r>
              <a:rPr lang="en-I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Malala </a:t>
            </a: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Yousafzai</a:t>
            </a:r>
            <a:endParaRPr lang="en-IE" dirty="0">
              <a:solidFill>
                <a:schemeClr val="bg1"/>
              </a:solidFill>
            </a:endParaRPr>
          </a:p>
        </p:txBody>
      </p:sp>
    </p:spTree>
    <p:extLst>
      <p:ext uri="{BB962C8B-B14F-4D97-AF65-F5344CB8AC3E}">
        <p14:creationId xmlns:p14="http://schemas.microsoft.com/office/powerpoint/2010/main" val="9462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72CF85F2-32E8-D245-B777-D545D7270E16}"/>
              </a:ext>
            </a:extLst>
          </p:cNvPr>
          <p:cNvSpPr txBox="1">
            <a:spLocks/>
          </p:cNvSpPr>
          <p:nvPr/>
        </p:nvSpPr>
        <p:spPr>
          <a:xfrm>
            <a:off x="291337" y="36520"/>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15" name="TextBox 14">
            <a:extLst>
              <a:ext uri="{FF2B5EF4-FFF2-40B4-BE49-F238E27FC236}">
                <a16:creationId xmlns:a16="http://schemas.microsoft.com/office/drawing/2014/main" id="{08466E62-0E95-87BA-5057-1737163BE4C2}"/>
              </a:ext>
            </a:extLst>
          </p:cNvPr>
          <p:cNvSpPr txBox="1"/>
          <p:nvPr/>
        </p:nvSpPr>
        <p:spPr>
          <a:xfrm>
            <a:off x="4142280" y="500897"/>
            <a:ext cx="3898617" cy="3106235"/>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Malawi</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Population: </a:t>
            </a:r>
            <a:r>
              <a:rPr lang="en-GB" sz="1800" dirty="0">
                <a:effectLst/>
                <a:latin typeface="Calibri" panose="020F0502020204030204" pitchFamily="34" charset="0"/>
                <a:ea typeface="Calibri" panose="020F0502020204030204" pitchFamily="34" charset="0"/>
                <a:cs typeface="Calibri" panose="020F0502020204030204" pitchFamily="34" charset="0"/>
              </a:rPr>
              <a:t>20.2 million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rPr>
              <a:t>Story of progress: </a:t>
            </a:r>
            <a:r>
              <a:rPr lang="en-IE" sz="1800" dirty="0">
                <a:effectLst/>
                <a:latin typeface="Calibri" panose="020F0502020204030204" pitchFamily="34" charset="0"/>
                <a:ea typeface="Calibri" panose="020F0502020204030204" pitchFamily="34" charset="0"/>
                <a:cs typeface="Times New Roman" panose="02020603050405020304" pitchFamily="18" charset="0"/>
              </a:rPr>
              <a:t>Landen and Eliza </a:t>
            </a:r>
            <a:r>
              <a:rPr lang="en-IE" sz="1800" dirty="0" err="1">
                <a:effectLst/>
                <a:latin typeface="Calibri" panose="020F0502020204030204" pitchFamily="34" charset="0"/>
                <a:ea typeface="Calibri" panose="020F0502020204030204" pitchFamily="34" charset="0"/>
                <a:cs typeface="Times New Roman" panose="02020603050405020304" pitchFamily="18" charset="0"/>
              </a:rPr>
              <a:t>Manjolo</a:t>
            </a:r>
            <a:r>
              <a:rPr lang="en-IE" sz="1800" dirty="0">
                <a:effectLst/>
                <a:latin typeface="Calibri" panose="020F0502020204030204" pitchFamily="34" charset="0"/>
                <a:ea typeface="Calibri" panose="020F0502020204030204" pitchFamily="34" charset="0"/>
                <a:cs typeface="Times New Roman" panose="02020603050405020304" pitchFamily="18" charset="0"/>
              </a:rPr>
              <a:t> took part in Concern </a:t>
            </a:r>
            <a:r>
              <a:rPr lang="en-IE" sz="1800" dirty="0" err="1">
                <a:effectLst/>
                <a:latin typeface="Calibri" panose="020F0502020204030204" pitchFamily="34" charset="0"/>
                <a:ea typeface="Calibri" panose="020F0502020204030204" pitchFamily="34" charset="0"/>
                <a:cs typeface="Times New Roman" panose="02020603050405020304" pitchFamily="18" charset="0"/>
              </a:rPr>
              <a:t>Worldwide’s</a:t>
            </a: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Tiwoloke</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programme.  The support they received meant that they were able to start a motorcycle taxi business.  The money they earned from this business meant they could build a new kitchen. </a:t>
            </a:r>
            <a:endParaRPr lang="en-GB"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F777C4-7871-2719-B791-DB07EA1449F2}"/>
              </a:ext>
            </a:extLst>
          </p:cNvPr>
          <p:cNvSpPr txBox="1"/>
          <p:nvPr/>
        </p:nvSpPr>
        <p:spPr>
          <a:xfrm>
            <a:off x="4142280" y="3629720"/>
            <a:ext cx="4893067" cy="2655279"/>
          </a:xfrm>
          <a:prstGeom prst="rect">
            <a:avLst/>
          </a:prstGeom>
          <a:solidFill>
            <a:schemeClr val="bg1"/>
          </a:solid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Mozambique</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Population: </a:t>
            </a:r>
            <a:r>
              <a:rPr lang="en-GB" sz="1800" dirty="0">
                <a:effectLst/>
                <a:latin typeface="Calibri" panose="020F0502020204030204" pitchFamily="34" charset="0"/>
                <a:ea typeface="Calibri" panose="020F0502020204030204" pitchFamily="34" charset="0"/>
                <a:cs typeface="Calibri" panose="020F0502020204030204" pitchFamily="34" charset="0"/>
              </a:rPr>
              <a:t>33.1 million</a:t>
            </a: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Story of progress: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Irish Aid provided funding to a crochet group in Manhure Village in the Niassa reserve (park) to teach 18 women and 2 men how to make toys of local wildlife.  They use the money from selling these toys to buy food for their families. </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couple of men on a motorcycle&#10;&#10;Description automatically generated with medium confidence">
            <a:extLst>
              <a:ext uri="{FF2B5EF4-FFF2-40B4-BE49-F238E27FC236}">
                <a16:creationId xmlns:a16="http://schemas.microsoft.com/office/drawing/2014/main" id="{B5357B33-43E6-C27C-769D-13611753E48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91337" y="784868"/>
            <a:ext cx="3804890" cy="2696166"/>
          </a:xfrm>
          <a:prstGeom prst="rect">
            <a:avLst/>
          </a:prstGeom>
        </p:spPr>
      </p:pic>
      <p:pic>
        <p:nvPicPr>
          <p:cNvPr id="16" name="Picture 15" descr="A person wearing a garment&#10;&#10;Description automatically generated with medium confidence">
            <a:extLst>
              <a:ext uri="{FF2B5EF4-FFF2-40B4-BE49-F238E27FC236}">
                <a16:creationId xmlns:a16="http://schemas.microsoft.com/office/drawing/2014/main" id="{55351E9C-0702-684A-DF06-95179F88E1B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4619" y="4688988"/>
            <a:ext cx="1558054" cy="1652481"/>
          </a:xfrm>
          <a:prstGeom prst="rect">
            <a:avLst/>
          </a:prstGeom>
          <a:noFill/>
          <a:ln>
            <a:noFill/>
          </a:ln>
        </p:spPr>
      </p:pic>
      <p:sp>
        <p:nvSpPr>
          <p:cNvPr id="22" name="Speech Bubble: Rectangle with Corners Rounded 21">
            <a:extLst>
              <a:ext uri="{FF2B5EF4-FFF2-40B4-BE49-F238E27FC236}">
                <a16:creationId xmlns:a16="http://schemas.microsoft.com/office/drawing/2014/main" id="{9C17FFD9-60D8-72A9-967E-C995C4A4C1FC}"/>
              </a:ext>
            </a:extLst>
          </p:cNvPr>
          <p:cNvSpPr/>
          <p:nvPr/>
        </p:nvSpPr>
        <p:spPr>
          <a:xfrm>
            <a:off x="1373436" y="3688907"/>
            <a:ext cx="2442660" cy="2696167"/>
          </a:xfrm>
          <a:prstGeom prst="wedgeRoundRectCallout">
            <a:avLst>
              <a:gd name="adj1" fmla="val -62594"/>
              <a:gd name="adj2" fmla="val 17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Malawi and Mozambique are neighbouring countries in Southeast Asia.  Can you find these 2 countries on a map of our world?</a:t>
            </a:r>
          </a:p>
        </p:txBody>
      </p:sp>
      <p:pic>
        <p:nvPicPr>
          <p:cNvPr id="1026" name="Picture 2" descr="No photo description available.">
            <a:extLst>
              <a:ext uri="{FF2B5EF4-FFF2-40B4-BE49-F238E27FC236}">
                <a16:creationId xmlns:a16="http://schemas.microsoft.com/office/drawing/2014/main" id="{42D4F45F-9F1B-5550-AC4D-51AD13BC27E7}"/>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b="-5978"/>
          <a:stretch/>
        </p:blipFill>
        <p:spPr bwMode="auto">
          <a:xfrm>
            <a:off x="8978305" y="3556324"/>
            <a:ext cx="2956941" cy="2957209"/>
          </a:xfrm>
          <a:prstGeom prst="hear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F52B85DA-F36E-B339-BA98-8C0F6CF3BAD7}"/>
              </a:ext>
            </a:extLst>
          </p:cNvPr>
          <p:cNvGrpSpPr/>
          <p:nvPr/>
        </p:nvGrpSpPr>
        <p:grpSpPr>
          <a:xfrm>
            <a:off x="8086950" y="1609711"/>
            <a:ext cx="3993183" cy="1046480"/>
            <a:chOff x="6463592" y="256355"/>
            <a:chExt cx="3993183" cy="1046480"/>
          </a:xfrm>
        </p:grpSpPr>
        <p:pic>
          <p:nvPicPr>
            <p:cNvPr id="7" name="Picture 6" descr="Icon&#10;&#10;Description automatically generated">
              <a:extLst>
                <a:ext uri="{FF2B5EF4-FFF2-40B4-BE49-F238E27FC236}">
                  <a16:creationId xmlns:a16="http://schemas.microsoft.com/office/drawing/2014/main" id="{69B9D991-0AFB-CB88-27B3-51685DE722E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405152" y="286506"/>
              <a:ext cx="1016329" cy="1016329"/>
            </a:xfrm>
            <a:prstGeom prst="rect">
              <a:avLst/>
            </a:prstGeom>
          </p:spPr>
        </p:pic>
        <p:pic>
          <p:nvPicPr>
            <p:cNvPr id="11" name="Picture 10" descr="Icon&#10;&#10;Description automatically generated">
              <a:extLst>
                <a:ext uri="{FF2B5EF4-FFF2-40B4-BE49-F238E27FC236}">
                  <a16:creationId xmlns:a16="http://schemas.microsoft.com/office/drawing/2014/main" id="{DA1D0C06-0409-7F76-DABA-938C65C9802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512580" y="286505"/>
              <a:ext cx="1016328" cy="1016328"/>
            </a:xfrm>
            <a:prstGeom prst="rect">
              <a:avLst/>
            </a:prstGeom>
          </p:spPr>
        </p:pic>
        <p:pic>
          <p:nvPicPr>
            <p:cNvPr id="24" name="Picture 23" descr="Icon&#10;&#10;Description automatically generated">
              <a:extLst>
                <a:ext uri="{FF2B5EF4-FFF2-40B4-BE49-F238E27FC236}">
                  <a16:creationId xmlns:a16="http://schemas.microsoft.com/office/drawing/2014/main" id="{D5F6311C-AE9E-CAF2-C3F7-A3BC9A77BEF2}"/>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440447" y="266900"/>
              <a:ext cx="1016328" cy="1016328"/>
            </a:xfrm>
            <a:prstGeom prst="rect">
              <a:avLst/>
            </a:prstGeom>
          </p:spPr>
        </p:pic>
        <p:pic>
          <p:nvPicPr>
            <p:cNvPr id="29" name="Picture 28" descr="Text&#10;&#10;Description automatically generated">
              <a:extLst>
                <a:ext uri="{FF2B5EF4-FFF2-40B4-BE49-F238E27FC236}">
                  <a16:creationId xmlns:a16="http://schemas.microsoft.com/office/drawing/2014/main" id="{437C9127-EE31-E852-91B8-AE145F6F1AC6}"/>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463592" y="256355"/>
              <a:ext cx="1086688" cy="1016328"/>
            </a:xfrm>
            <a:prstGeom prst="rect">
              <a:avLst/>
            </a:prstGeom>
          </p:spPr>
        </p:pic>
      </p:grpSp>
    </p:spTree>
    <p:extLst>
      <p:ext uri="{BB962C8B-B14F-4D97-AF65-F5344CB8AC3E}">
        <p14:creationId xmlns:p14="http://schemas.microsoft.com/office/powerpoint/2010/main" val="327026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72CF85F2-32E8-D245-B777-D545D7270E16}"/>
              </a:ext>
            </a:extLst>
          </p:cNvPr>
          <p:cNvSpPr txBox="1">
            <a:spLocks/>
          </p:cNvSpPr>
          <p:nvPr/>
        </p:nvSpPr>
        <p:spPr>
          <a:xfrm>
            <a:off x="232410" y="100996"/>
            <a:ext cx="6560276" cy="6444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accent3"/>
                </a:solidFill>
                <a:latin typeface="Ziggurat HTF-Black" pitchFamily="2" charset="77"/>
                <a:ea typeface="+mj-ea"/>
                <a:cs typeface="+mj-cs"/>
              </a:defRPr>
            </a:lvl1pPr>
          </a:lstStyle>
          <a:p>
            <a:r>
              <a:rPr lang="en-US" sz="4400" dirty="0"/>
              <a:t>Activity 2</a:t>
            </a:r>
          </a:p>
        </p:txBody>
      </p:sp>
      <p:sp>
        <p:nvSpPr>
          <p:cNvPr id="15" name="TextBox 14">
            <a:extLst>
              <a:ext uri="{FF2B5EF4-FFF2-40B4-BE49-F238E27FC236}">
                <a16:creationId xmlns:a16="http://schemas.microsoft.com/office/drawing/2014/main" id="{08466E62-0E95-87BA-5057-1737163BE4C2}"/>
              </a:ext>
            </a:extLst>
          </p:cNvPr>
          <p:cNvSpPr txBox="1"/>
          <p:nvPr/>
        </p:nvSpPr>
        <p:spPr>
          <a:xfrm>
            <a:off x="8239356" y="975137"/>
            <a:ext cx="3952644" cy="3350597"/>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Zambia</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Location: </a:t>
            </a:r>
            <a:r>
              <a:rPr lang="en-GB" sz="1800" dirty="0">
                <a:effectLst/>
                <a:latin typeface="Calibri" panose="020F0502020204030204" pitchFamily="34" charset="0"/>
                <a:ea typeface="Calibri" panose="020F0502020204030204" pitchFamily="34" charset="0"/>
                <a:cs typeface="Calibri" panose="020F0502020204030204" pitchFamily="34" charset="0"/>
              </a:rPr>
              <a:t>Southern Africa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Population: </a:t>
            </a:r>
            <a:r>
              <a:rPr lang="en-GB" sz="1800" dirty="0">
                <a:effectLst/>
                <a:latin typeface="Calibri" panose="020F0502020204030204" pitchFamily="34" charset="0"/>
                <a:ea typeface="Calibri" panose="020F0502020204030204" pitchFamily="34" charset="0"/>
                <a:cs typeface="Calibri" panose="020F0502020204030204" pitchFamily="34" charset="0"/>
              </a:rPr>
              <a:t>19.5 million</a:t>
            </a: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Story of progress: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Maria Mutambo from Zambia is one of 10 children.  After secondary school, her family couldn’t afford for </a:t>
            </a:r>
            <a:r>
              <a:rPr lang="en-GB" dirty="0">
                <a:latin typeface="Calibri" panose="020F0502020204030204" pitchFamily="34" charset="0"/>
                <a:ea typeface="Calibri" panose="020F0502020204030204" pitchFamily="34" charset="0"/>
                <a:cs typeface="Times New Roman" panose="02020603050405020304" pitchFamily="18" charset="0"/>
              </a:rPr>
              <a:t>her to continue her education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But, Maria was able to take part in Irish Aid funded construction training and now works as a bricklayer.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F777C4-7871-2719-B791-DB07EA1449F2}"/>
              </a:ext>
            </a:extLst>
          </p:cNvPr>
          <p:cNvSpPr txBox="1"/>
          <p:nvPr/>
        </p:nvSpPr>
        <p:spPr>
          <a:xfrm>
            <a:off x="192480" y="975137"/>
            <a:ext cx="3431268" cy="2757871"/>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Sierra Leone</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Location: </a:t>
            </a:r>
            <a:r>
              <a:rPr lang="en-GB" sz="1800" dirty="0">
                <a:effectLst/>
                <a:latin typeface="Calibri" panose="020F0502020204030204" pitchFamily="34" charset="0"/>
                <a:ea typeface="Calibri" panose="020F0502020204030204" pitchFamily="34" charset="0"/>
                <a:cs typeface="Calibri" panose="020F0502020204030204" pitchFamily="34" charset="0"/>
              </a:rPr>
              <a:t>West Africa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Population: </a:t>
            </a:r>
            <a:r>
              <a:rPr lang="en-GB" sz="1800" dirty="0">
                <a:effectLst/>
                <a:latin typeface="Calibri" panose="020F0502020204030204" pitchFamily="34" charset="0"/>
                <a:ea typeface="Calibri" panose="020F0502020204030204" pitchFamily="34" charset="0"/>
                <a:cs typeface="Calibri" panose="020F0502020204030204" pitchFamily="34" charset="0"/>
              </a:rPr>
              <a:t>8.3 million</a:t>
            </a: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Story of progress</a:t>
            </a:r>
            <a:r>
              <a:rPr lang="en-GB" b="1">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Ireland </a:t>
            </a:r>
            <a:r>
              <a:rPr lang="en-GB" sz="1800" dirty="0">
                <a:effectLst/>
                <a:latin typeface="Calibri" panose="020F0502020204030204" pitchFamily="34" charset="0"/>
                <a:ea typeface="Calibri" panose="020F0502020204030204" pitchFamily="34" charset="0"/>
                <a:cs typeface="Times New Roman" panose="02020603050405020304" pitchFamily="18" charset="0"/>
              </a:rPr>
              <a:t>worked with the Ministry of Education in Sierra Leone to make sure that schools have clean water and </a:t>
            </a:r>
            <a:r>
              <a:rPr lang="en-GB" dirty="0">
                <a:latin typeface="Calibri" panose="020F0502020204030204" pitchFamily="34" charset="0"/>
                <a:ea typeface="Calibri" panose="020F0502020204030204" pitchFamily="34" charset="0"/>
                <a:cs typeface="Times New Roman" panose="02020603050405020304" pitchFamily="18" charset="0"/>
              </a:rPr>
              <a:t>working toilets.  </a:t>
            </a:r>
            <a:endParaRPr lang="en-GB"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5BB2505-8EEC-4941-E669-36AF7C08F2C6}"/>
              </a:ext>
            </a:extLst>
          </p:cNvPr>
          <p:cNvSpPr txBox="1"/>
          <p:nvPr/>
        </p:nvSpPr>
        <p:spPr>
          <a:xfrm>
            <a:off x="4084712" y="975137"/>
            <a:ext cx="3952644" cy="3646960"/>
          </a:xfrm>
          <a:prstGeom prst="rect">
            <a:avLst/>
          </a:prstGeom>
          <a:noFill/>
        </p:spPr>
        <p:txBody>
          <a:bodyPr wrap="square">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Vietnam</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Location: </a:t>
            </a:r>
            <a:r>
              <a:rPr lang="en-GB" sz="1800" dirty="0">
                <a:effectLst/>
                <a:latin typeface="Calibri" panose="020F0502020204030204" pitchFamily="34" charset="0"/>
                <a:ea typeface="Calibri" panose="020F0502020204030204" pitchFamily="34" charset="0"/>
                <a:cs typeface="Calibri" panose="020F0502020204030204" pitchFamily="34" charset="0"/>
              </a:rPr>
              <a:t>Southeast Asia</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Population: </a:t>
            </a:r>
            <a:r>
              <a:rPr lang="en-GB" sz="1800" dirty="0">
                <a:effectLst/>
                <a:latin typeface="Calibri" panose="020F0502020204030204" pitchFamily="34" charset="0"/>
                <a:ea typeface="Calibri" panose="020F0502020204030204" pitchFamily="34" charset="0"/>
                <a:cs typeface="Calibri" panose="020F0502020204030204" pitchFamily="34" charset="0"/>
              </a:rPr>
              <a:t>99 million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Story of progress: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Irish Aid gave money to the Helen Keller International (a non-governmental organisation) to run agricultural training for people </a:t>
            </a:r>
            <a:r>
              <a:rPr lang="en-GB" sz="1800">
                <a:effectLst/>
                <a:latin typeface="Calibri" panose="020F0502020204030204" pitchFamily="34" charset="0"/>
                <a:ea typeface="Calibri" panose="020F0502020204030204" pitchFamily="34" charset="0"/>
                <a:cs typeface="Times New Roman" panose="02020603050405020304" pitchFamily="18" charset="0"/>
              </a:rPr>
              <a:t>without paid jobs</a:t>
            </a:r>
            <a:r>
              <a:rPr lang="en-GB" sz="1800" dirty="0">
                <a:effectLst/>
                <a:latin typeface="Calibri" panose="020F0502020204030204" pitchFamily="34" charset="0"/>
                <a:ea typeface="Calibri" panose="020F0502020204030204" pitchFamily="34" charset="0"/>
                <a:cs typeface="Times New Roman" panose="02020603050405020304" pitchFamily="18" charset="0"/>
              </a:rPr>
              <a:t>. Bui Thi Tiep, a mother of two, took part in this course and now has an impressive home garden, and trains other farmers in her community.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6432C9F-C2E2-D336-2F41-0874095D6331}"/>
              </a:ext>
            </a:extLst>
          </p:cNvPr>
          <p:cNvPicPr>
            <a:picLocks noChangeAspect="1"/>
          </p:cNvPicPr>
          <p:nvPr/>
        </p:nvPicPr>
        <p:blipFill rotWithShape="1">
          <a:blip r:embed="rId3"/>
          <a:srcRect l="38468" t="41720" r="42540" b="19041"/>
          <a:stretch/>
        </p:blipFill>
        <p:spPr>
          <a:xfrm>
            <a:off x="8358212" y="4281104"/>
            <a:ext cx="2130466" cy="2475900"/>
          </a:xfrm>
          <a:prstGeom prst="rect">
            <a:avLst/>
          </a:prstGeom>
        </p:spPr>
      </p:pic>
      <p:grpSp>
        <p:nvGrpSpPr>
          <p:cNvPr id="8" name="Group 7">
            <a:extLst>
              <a:ext uri="{FF2B5EF4-FFF2-40B4-BE49-F238E27FC236}">
                <a16:creationId xmlns:a16="http://schemas.microsoft.com/office/drawing/2014/main" id="{3B0EBB5D-C5A7-1A11-EA01-170953EBAC56}"/>
              </a:ext>
            </a:extLst>
          </p:cNvPr>
          <p:cNvGrpSpPr/>
          <p:nvPr/>
        </p:nvGrpSpPr>
        <p:grpSpPr>
          <a:xfrm>
            <a:off x="192480" y="4004648"/>
            <a:ext cx="3690233" cy="1016328"/>
            <a:chOff x="232410" y="3774918"/>
            <a:chExt cx="3690233" cy="1016328"/>
          </a:xfrm>
        </p:grpSpPr>
        <p:pic>
          <p:nvPicPr>
            <p:cNvPr id="5" name="Picture 4" descr="A picture containing icon&#10;&#10;Description automatically generated">
              <a:extLst>
                <a:ext uri="{FF2B5EF4-FFF2-40B4-BE49-F238E27FC236}">
                  <a16:creationId xmlns:a16="http://schemas.microsoft.com/office/drawing/2014/main" id="{AAE81F8B-C399-793C-D436-DCA66295B51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2410" y="3774918"/>
              <a:ext cx="1016328" cy="1016328"/>
            </a:xfrm>
            <a:prstGeom prst="rect">
              <a:avLst/>
            </a:prstGeom>
          </p:spPr>
        </p:pic>
        <p:pic>
          <p:nvPicPr>
            <p:cNvPr id="22" name="Picture 21" descr="Icon&#10;&#10;Description automatically generated">
              <a:extLst>
                <a:ext uri="{FF2B5EF4-FFF2-40B4-BE49-F238E27FC236}">
                  <a16:creationId xmlns:a16="http://schemas.microsoft.com/office/drawing/2014/main" id="{9C0E704D-EFFF-0D5E-59E8-8271C44AE82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69905" y="3787280"/>
              <a:ext cx="1016328" cy="1003966"/>
            </a:xfrm>
            <a:prstGeom prst="rect">
              <a:avLst/>
            </a:prstGeom>
          </p:spPr>
        </p:pic>
        <p:pic>
          <p:nvPicPr>
            <p:cNvPr id="23" name="Picture 22" descr="Icon&#10;&#10;Description automatically generated">
              <a:extLst>
                <a:ext uri="{FF2B5EF4-FFF2-40B4-BE49-F238E27FC236}">
                  <a16:creationId xmlns:a16="http://schemas.microsoft.com/office/drawing/2014/main" id="{93D64EC7-C6E7-1B27-60CE-0C21C7B0AB6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906315" y="3774918"/>
              <a:ext cx="1016328" cy="1016328"/>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D8D99886-2000-FC29-D276-8C60C4F74D9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33494" y="3774918"/>
              <a:ext cx="1016328" cy="1016328"/>
            </a:xfrm>
            <a:prstGeom prst="rect">
              <a:avLst/>
            </a:prstGeom>
          </p:spPr>
        </p:pic>
      </p:grpSp>
      <p:grpSp>
        <p:nvGrpSpPr>
          <p:cNvPr id="33" name="Group 32">
            <a:extLst>
              <a:ext uri="{FF2B5EF4-FFF2-40B4-BE49-F238E27FC236}">
                <a16:creationId xmlns:a16="http://schemas.microsoft.com/office/drawing/2014/main" id="{A5099471-F210-624B-E7EF-F341D1879FC6}"/>
              </a:ext>
            </a:extLst>
          </p:cNvPr>
          <p:cNvGrpSpPr/>
          <p:nvPr/>
        </p:nvGrpSpPr>
        <p:grpSpPr>
          <a:xfrm>
            <a:off x="6061034" y="100996"/>
            <a:ext cx="3808213" cy="1041052"/>
            <a:chOff x="6061034" y="100996"/>
            <a:chExt cx="3808213" cy="1041052"/>
          </a:xfrm>
        </p:grpSpPr>
        <p:pic>
          <p:nvPicPr>
            <p:cNvPr id="25" name="Picture 24" descr="A picture containing icon&#10;&#10;Description automatically generated">
              <a:extLst>
                <a:ext uri="{FF2B5EF4-FFF2-40B4-BE49-F238E27FC236}">
                  <a16:creationId xmlns:a16="http://schemas.microsoft.com/office/drawing/2014/main" id="{51359D46-8AF4-7D30-9BB4-B879C98526D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32942" y="125720"/>
              <a:ext cx="1016328" cy="1016328"/>
            </a:xfrm>
            <a:prstGeom prst="rect">
              <a:avLst/>
            </a:prstGeom>
          </p:spPr>
        </p:pic>
        <p:pic>
          <p:nvPicPr>
            <p:cNvPr id="26" name="Picture 25" descr="Icon&#10;&#10;Description automatically generated">
              <a:extLst>
                <a:ext uri="{FF2B5EF4-FFF2-40B4-BE49-F238E27FC236}">
                  <a16:creationId xmlns:a16="http://schemas.microsoft.com/office/drawing/2014/main" id="{75DDA145-7C6E-ADF7-9020-2514234E240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852919" y="113358"/>
              <a:ext cx="1016328" cy="1003966"/>
            </a:xfrm>
            <a:prstGeom prst="rect">
              <a:avLst/>
            </a:prstGeom>
          </p:spPr>
        </p:pic>
        <p:pic>
          <p:nvPicPr>
            <p:cNvPr id="12" name="Picture 11" descr="Text&#10;&#10;Description automatically generated">
              <a:extLst>
                <a:ext uri="{FF2B5EF4-FFF2-40B4-BE49-F238E27FC236}">
                  <a16:creationId xmlns:a16="http://schemas.microsoft.com/office/drawing/2014/main" id="{EFC8968D-CC88-128A-A1C9-AD85A2FEF4B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061034" y="125720"/>
              <a:ext cx="1086688" cy="1016328"/>
            </a:xfrm>
            <a:prstGeom prst="rect">
              <a:avLst/>
            </a:prstGeom>
          </p:spPr>
        </p:pic>
        <p:pic>
          <p:nvPicPr>
            <p:cNvPr id="29" name="Picture 28" descr="Icon&#10;&#10;Description automatically generated">
              <a:extLst>
                <a:ext uri="{FF2B5EF4-FFF2-40B4-BE49-F238E27FC236}">
                  <a16:creationId xmlns:a16="http://schemas.microsoft.com/office/drawing/2014/main" id="{489080A1-BD76-DA42-421A-E666BC85DE2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006139" y="100996"/>
              <a:ext cx="1016328" cy="1016328"/>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C98BFC0E-6D33-E3E7-DDF8-B1A8B40C99DB}"/>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737678" y="4827280"/>
            <a:ext cx="1495425" cy="1905000"/>
          </a:xfrm>
          <a:prstGeom prst="rect">
            <a:avLst/>
          </a:prstGeom>
          <a:noFill/>
          <a:ln>
            <a:noFill/>
          </a:ln>
        </p:spPr>
      </p:pic>
      <p:sp>
        <p:nvSpPr>
          <p:cNvPr id="32" name="Speech Bubble: Rectangle with Corners Rounded 31">
            <a:extLst>
              <a:ext uri="{FF2B5EF4-FFF2-40B4-BE49-F238E27FC236}">
                <a16:creationId xmlns:a16="http://schemas.microsoft.com/office/drawing/2014/main" id="{0D3A4E7D-CD9C-B8EA-1DF8-382959101D82}"/>
              </a:ext>
            </a:extLst>
          </p:cNvPr>
          <p:cNvSpPr/>
          <p:nvPr/>
        </p:nvSpPr>
        <p:spPr>
          <a:xfrm>
            <a:off x="3864857" y="4878788"/>
            <a:ext cx="1712804" cy="1644072"/>
          </a:xfrm>
          <a:prstGeom prst="wedgeRoundRectCallout">
            <a:avLst>
              <a:gd name="adj1" fmla="val 72996"/>
              <a:gd name="adj2" fmla="val 8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Can you find these 3 countries on a map of our world?</a:t>
            </a:r>
          </a:p>
        </p:txBody>
      </p:sp>
    </p:spTree>
    <p:extLst>
      <p:ext uri="{BB962C8B-B14F-4D97-AF65-F5344CB8AC3E}">
        <p14:creationId xmlns:p14="http://schemas.microsoft.com/office/powerpoint/2010/main" val="30055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rish Aid OWIAA">
  <a:themeElements>
    <a:clrScheme name="OWIAA">
      <a:dk1>
        <a:srgbClr val="000000"/>
      </a:dk1>
      <a:lt1>
        <a:srgbClr val="FFFFFF"/>
      </a:lt1>
      <a:dk2>
        <a:srgbClr val="3E1B44"/>
      </a:dk2>
      <a:lt2>
        <a:srgbClr val="E7E6E6"/>
      </a:lt2>
      <a:accent1>
        <a:srgbClr val="E5167F"/>
      </a:accent1>
      <a:accent2>
        <a:srgbClr val="73337E"/>
      </a:accent2>
      <a:accent3>
        <a:srgbClr val="B70289"/>
      </a:accent3>
      <a:accent4>
        <a:srgbClr val="359DD2"/>
      </a:accent4>
      <a:accent5>
        <a:srgbClr val="D9A500"/>
      </a:accent5>
      <a:accent6>
        <a:srgbClr val="7CB91C"/>
      </a:accent6>
      <a:hlink>
        <a:srgbClr val="B70289"/>
      </a:hlink>
      <a:folHlink>
        <a:srgbClr val="E516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ish Aid OWIAA" id="{DF8A5154-4732-524B-B4C3-A04C4E6C4216}" vid="{D9AA867F-E7C0-9143-85AC-3BEBA8BD3AAC}"/>
    </a:ext>
  </a:extLst>
</a:theme>
</file>

<file path=ppt/theme/theme2.xml><?xml version="1.0" encoding="utf-8"?>
<a:theme xmlns:a="http://schemas.openxmlformats.org/drawingml/2006/main" name="1_Irish Aid OWIAA">
  <a:themeElements>
    <a:clrScheme name="OWIAA">
      <a:dk1>
        <a:srgbClr val="000000"/>
      </a:dk1>
      <a:lt1>
        <a:srgbClr val="FFFFFF"/>
      </a:lt1>
      <a:dk2>
        <a:srgbClr val="3E1B44"/>
      </a:dk2>
      <a:lt2>
        <a:srgbClr val="E7E6E6"/>
      </a:lt2>
      <a:accent1>
        <a:srgbClr val="E5167F"/>
      </a:accent1>
      <a:accent2>
        <a:srgbClr val="73337E"/>
      </a:accent2>
      <a:accent3>
        <a:srgbClr val="B70289"/>
      </a:accent3>
      <a:accent4>
        <a:srgbClr val="359DD2"/>
      </a:accent4>
      <a:accent5>
        <a:srgbClr val="D9A500"/>
      </a:accent5>
      <a:accent6>
        <a:srgbClr val="7CB91C"/>
      </a:accent6>
      <a:hlink>
        <a:srgbClr val="B70289"/>
      </a:hlink>
      <a:folHlink>
        <a:srgbClr val="E5167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ish Aid OWIAA" id="{DF8A5154-4732-524B-B4C3-A04C4E6C4216}" vid="{D9AA867F-E7C0-9143-85AC-3BEBA8BD3A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25270</TotalTime>
  <Words>3247</Words>
  <Application>Microsoft Office PowerPoint</Application>
  <PresentationFormat>Widescreen</PresentationFormat>
  <Paragraphs>261</Paragraphs>
  <Slides>12</Slides>
  <Notes>12</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Times New Roman</vt:lpstr>
      <vt:lpstr>Trebuchet MS</vt:lpstr>
      <vt:lpstr>Wingdings</vt:lpstr>
      <vt:lpstr>Ziggurat HTF-Black</vt:lpstr>
      <vt:lpstr>Irish Aid OWIAA</vt:lpstr>
      <vt:lpstr>1_Irish Aid OWIAA</vt:lpstr>
      <vt:lpstr>PowerPoint Presentation</vt:lpstr>
      <vt:lpstr>Curriculum Links</vt:lpstr>
      <vt:lpstr>Lesson Content</vt:lpstr>
      <vt:lpstr>We are learning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Irish Aid Award 2021</dc:title>
  <dc:creator>Gayle D'souza</dc:creator>
  <cp:lastModifiedBy>Fiona Kelleher</cp:lastModifiedBy>
  <cp:revision>273</cp:revision>
  <cp:lastPrinted>2022-09-23T13:07:02Z</cp:lastPrinted>
  <dcterms:created xsi:type="dcterms:W3CDTF">2020-09-22T16:50:24Z</dcterms:created>
  <dcterms:modified xsi:type="dcterms:W3CDTF">2022-12-05T12:27:16Z</dcterms:modified>
</cp:coreProperties>
</file>